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rchivo Black" charset="1" panose="020B0A03020202020B04"/>
      <p:regular r:id="rId12"/>
    </p:embeddedFont>
    <p:embeddedFont>
      <p:font typeface="Montserrat Light" charset="1" panose="00000400000000000000"/>
      <p:regular r:id="rId13"/>
    </p:embeddedFont>
    <p:embeddedFont>
      <p:font typeface="Montserrat Light Bold" charset="1" panose="00000800000000000000"/>
      <p:regular r:id="rId14"/>
    </p:embeddedFont>
    <p:embeddedFont>
      <p:font typeface="Montserrat Light Italics" charset="1" panose="00000400000000000000"/>
      <p:regular r:id="rId15"/>
    </p:embeddedFont>
    <p:embeddedFont>
      <p:font typeface="Montserrat Light Bold Italics" charset="1" panose="00000800000000000000"/>
      <p:regular r:id="rId16"/>
    </p:embeddedFont>
    <p:embeddedFont>
      <p:font typeface="Canva Sans" charset="1" panose="020B0503030501040103"/>
      <p:regular r:id="rId17"/>
    </p:embeddedFont>
    <p:embeddedFont>
      <p:font typeface="Canva Sans Bold" charset="1" panose="020B0803030501040103"/>
      <p:regular r:id="rId18"/>
    </p:embeddedFont>
    <p:embeddedFont>
      <p:font typeface="Canva Sans Italics" charset="1" panose="020B0503030501040103"/>
      <p:regular r:id="rId19"/>
    </p:embeddedFont>
    <p:embeddedFont>
      <p:font typeface="Canva Sans Bold Italics" charset="1" panose="020B0803030501040103"/>
      <p:regular r:id="rId20"/>
    </p:embeddedFont>
    <p:embeddedFont>
      <p:font typeface="Canva Sans Medium" charset="1" panose="020B0603030501040103"/>
      <p:regular r:id="rId21"/>
    </p:embeddedFont>
    <p:embeddedFont>
      <p:font typeface="Canva Sans Medium Italics" charset="1" panose="020B0603030501040103"/>
      <p:regular r:id="rId22"/>
    </p:embeddedFont>
    <p:embeddedFont>
      <p:font typeface="Open Sauce" charset="1" panose="00000500000000000000"/>
      <p:regular r:id="rId23"/>
    </p:embeddedFont>
    <p:embeddedFont>
      <p:font typeface="Open Sauce Bold" charset="1" panose="00000800000000000000"/>
      <p:regular r:id="rId24"/>
    </p:embeddedFont>
    <p:embeddedFont>
      <p:font typeface="Open Sauce Italics" charset="1" panose="00000500000000000000"/>
      <p:regular r:id="rId25"/>
    </p:embeddedFont>
    <p:embeddedFont>
      <p:font typeface="Open Sauce Bold Italics" charset="1" panose="00000800000000000000"/>
      <p:regular r:id="rId26"/>
    </p:embeddedFont>
    <p:embeddedFont>
      <p:font typeface="Open Sauce Light" charset="1" panose="00000400000000000000"/>
      <p:regular r:id="rId27"/>
    </p:embeddedFont>
    <p:embeddedFont>
      <p:font typeface="Open Sauce Light Italics" charset="1" panose="00000400000000000000"/>
      <p:regular r:id="rId28"/>
    </p:embeddedFont>
    <p:embeddedFont>
      <p:font typeface="Open Sauce Medium" charset="1" panose="00000600000000000000"/>
      <p:regular r:id="rId29"/>
    </p:embeddedFont>
    <p:embeddedFont>
      <p:font typeface="Open Sauce Medium Italics" charset="1" panose="00000600000000000000"/>
      <p:regular r:id="rId30"/>
    </p:embeddedFont>
    <p:embeddedFont>
      <p:font typeface="Open Sauce Semi-Bold" charset="1" panose="00000700000000000000"/>
      <p:regular r:id="rId31"/>
    </p:embeddedFont>
    <p:embeddedFont>
      <p:font typeface="Open Sauce Semi-Bold Italics" charset="1" panose="00000700000000000000"/>
      <p:regular r:id="rId32"/>
    </p:embeddedFont>
    <p:embeddedFont>
      <p:font typeface="Open Sauce Heavy" charset="1" panose="00000A00000000000000"/>
      <p:regular r:id="rId33"/>
    </p:embeddedFont>
    <p:embeddedFont>
      <p:font typeface="Open Sauce Heavy Italics" charset="1" panose="00000A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2" Target="../media/image7.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7" t="0" r="-117" b="0"/>
            </a:stretch>
          </a:blipFill>
        </p:spPr>
      </p:sp>
      <p:sp>
        <p:nvSpPr>
          <p:cNvPr name="Freeform 3" id="3"/>
          <p:cNvSpPr/>
          <p:nvPr/>
        </p:nvSpPr>
        <p:spPr>
          <a:xfrm flipH="false" flipV="false" rot="0">
            <a:off x="8521081" y="1000665"/>
            <a:ext cx="1245837" cy="985530"/>
          </a:xfrm>
          <a:custGeom>
            <a:avLst/>
            <a:gdLst/>
            <a:ahLst/>
            <a:cxnLst/>
            <a:rect r="r" b="b" t="t" l="l"/>
            <a:pathLst>
              <a:path h="985530" w="1245837">
                <a:moveTo>
                  <a:pt x="0" y="0"/>
                </a:moveTo>
                <a:lnTo>
                  <a:pt x="1245838" y="0"/>
                </a:lnTo>
                <a:lnTo>
                  <a:pt x="1245838" y="985530"/>
                </a:lnTo>
                <a:lnTo>
                  <a:pt x="0" y="9855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521330">
            <a:off x="4522202"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5"/>
            <a:stretch>
              <a:fillRect l="0" t="0" r="0" b="0"/>
            </a:stretch>
          </a:blipFill>
        </p:spPr>
      </p:sp>
      <p:grpSp>
        <p:nvGrpSpPr>
          <p:cNvPr name="Group 5" id="5"/>
          <p:cNvGrpSpPr/>
          <p:nvPr/>
        </p:nvGrpSpPr>
        <p:grpSpPr>
          <a:xfrm rot="0">
            <a:off x="9589607" y="0"/>
            <a:ext cx="8698393" cy="10400373"/>
            <a:chOff x="0" y="0"/>
            <a:chExt cx="8603361" cy="10286746"/>
          </a:xfrm>
        </p:grpSpPr>
        <p:sp>
          <p:nvSpPr>
            <p:cNvPr name="Freeform 6" id="6"/>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6"/>
              <a:stretch>
                <a:fillRect l="-56531" t="0" r="-56531" b="0"/>
              </a:stretch>
            </a:blipFill>
          </p:spPr>
        </p:sp>
      </p:grpSp>
      <p:grpSp>
        <p:nvGrpSpPr>
          <p:cNvPr name="Group 7" id="7"/>
          <p:cNvGrpSpPr/>
          <p:nvPr/>
        </p:nvGrpSpPr>
        <p:grpSpPr>
          <a:xfrm rot="0">
            <a:off x="4191521" y="3349077"/>
            <a:ext cx="9904959" cy="3588846"/>
            <a:chOff x="0" y="0"/>
            <a:chExt cx="2608713" cy="945211"/>
          </a:xfrm>
        </p:grpSpPr>
        <p:sp>
          <p:nvSpPr>
            <p:cNvPr name="Freeform 8" id="8"/>
            <p:cNvSpPr/>
            <p:nvPr/>
          </p:nvSpPr>
          <p:spPr>
            <a:xfrm flipH="false" flipV="false" rot="0">
              <a:off x="0" y="0"/>
              <a:ext cx="2608713" cy="945211"/>
            </a:xfrm>
            <a:custGeom>
              <a:avLst/>
              <a:gdLst/>
              <a:ahLst/>
              <a:cxnLst/>
              <a:rect r="r" b="b" t="t" l="l"/>
              <a:pathLst>
                <a:path h="945211" w="2608713">
                  <a:moveTo>
                    <a:pt x="0" y="0"/>
                  </a:moveTo>
                  <a:lnTo>
                    <a:pt x="2608713" y="0"/>
                  </a:lnTo>
                  <a:lnTo>
                    <a:pt x="2608713" y="945211"/>
                  </a:lnTo>
                  <a:lnTo>
                    <a:pt x="0" y="945211"/>
                  </a:lnTo>
                  <a:close/>
                </a:path>
              </a:pathLst>
            </a:custGeom>
            <a:solidFill>
              <a:srgbClr val="FFFFFF"/>
            </a:solidFill>
          </p:spPr>
        </p:sp>
        <p:sp>
          <p:nvSpPr>
            <p:cNvPr name="TextBox 9" id="9"/>
            <p:cNvSpPr txBox="true"/>
            <p:nvPr/>
          </p:nvSpPr>
          <p:spPr>
            <a:xfrm>
              <a:off x="0" y="-19050"/>
              <a:ext cx="2608713" cy="964261"/>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7"/>
            <a:stretch>
              <a:fillRect l="0" t="-187363" r="0" b="0"/>
            </a:stretch>
          </a:blipFill>
        </p:spPr>
      </p:sp>
      <p:sp>
        <p:nvSpPr>
          <p:cNvPr name="TextBox 11" id="11"/>
          <p:cNvSpPr txBox="true"/>
          <p:nvPr/>
        </p:nvSpPr>
        <p:spPr>
          <a:xfrm rot="0">
            <a:off x="4441321" y="3994408"/>
            <a:ext cx="9405358" cy="2457021"/>
          </a:xfrm>
          <a:prstGeom prst="rect">
            <a:avLst/>
          </a:prstGeom>
        </p:spPr>
        <p:txBody>
          <a:bodyPr anchor="t" rtlCol="false" tIns="0" lIns="0" bIns="0" rIns="0">
            <a:spAutoFit/>
          </a:bodyPr>
          <a:lstStyle/>
          <a:p>
            <a:pPr algn="ctr">
              <a:lnSpc>
                <a:spcPts val="9800"/>
              </a:lnSpc>
            </a:pPr>
            <a:r>
              <a:rPr lang="en-US" sz="7102" spc="99">
                <a:solidFill>
                  <a:srgbClr val="345975"/>
                </a:solidFill>
                <a:latin typeface="Archivo Black"/>
              </a:rPr>
              <a:t>ETHEREUM PRICE FORECASTING</a:t>
            </a:r>
          </a:p>
        </p:txBody>
      </p:sp>
      <p:sp>
        <p:nvSpPr>
          <p:cNvPr name="TextBox 12" id="12"/>
          <p:cNvSpPr txBox="true"/>
          <p:nvPr/>
        </p:nvSpPr>
        <p:spPr>
          <a:xfrm rot="0">
            <a:off x="7928152" y="2080902"/>
            <a:ext cx="2455182" cy="476250"/>
          </a:xfrm>
          <a:prstGeom prst="rect">
            <a:avLst/>
          </a:prstGeom>
        </p:spPr>
        <p:txBody>
          <a:bodyPr anchor="t" rtlCol="false" tIns="0" lIns="0" bIns="0" rIns="0">
            <a:spAutoFit/>
          </a:bodyPr>
          <a:lstStyle/>
          <a:p>
            <a:pPr algn="ctr">
              <a:lnSpc>
                <a:spcPts val="3692"/>
              </a:lnSpc>
            </a:pPr>
            <a:r>
              <a:rPr lang="en-US" sz="3077" spc="-61">
                <a:solidFill>
                  <a:srgbClr val="0A253E"/>
                </a:solidFill>
                <a:latin typeface="Montserrat Classic Bold"/>
              </a:rPr>
              <a:t>ML PROJECT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4717334"/>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18288000" cy="4165455"/>
          </a:xfrm>
          <a:custGeom>
            <a:avLst/>
            <a:gdLst/>
            <a:ahLst/>
            <a:cxnLst/>
            <a:rect r="r" b="b" t="t" l="l"/>
            <a:pathLst>
              <a:path h="4165455" w="18288000">
                <a:moveTo>
                  <a:pt x="0" y="0"/>
                </a:moveTo>
                <a:lnTo>
                  <a:pt x="18288000" y="0"/>
                </a:lnTo>
                <a:lnTo>
                  <a:pt x="18288000" y="4165455"/>
                </a:lnTo>
                <a:lnTo>
                  <a:pt x="0" y="4165455"/>
                </a:lnTo>
                <a:lnTo>
                  <a:pt x="0" y="0"/>
                </a:lnTo>
                <a:close/>
              </a:path>
            </a:pathLst>
          </a:custGeom>
          <a:blipFill>
            <a:blip r:embed="rId3"/>
            <a:stretch>
              <a:fillRect l="0" t="-73114" r="0" b="-73114"/>
            </a:stretch>
          </a:blipFill>
        </p:spPr>
      </p:sp>
      <p:sp>
        <p:nvSpPr>
          <p:cNvPr name="TextBox 7" id="7"/>
          <p:cNvSpPr txBox="true"/>
          <p:nvPr/>
        </p:nvSpPr>
        <p:spPr>
          <a:xfrm rot="0">
            <a:off x="4559819" y="1357867"/>
            <a:ext cx="9168362" cy="1695867"/>
          </a:xfrm>
          <a:prstGeom prst="rect">
            <a:avLst/>
          </a:prstGeom>
        </p:spPr>
        <p:txBody>
          <a:bodyPr anchor="t" rtlCol="false" tIns="0" lIns="0" bIns="0" rIns="0">
            <a:spAutoFit/>
          </a:bodyPr>
          <a:lstStyle/>
          <a:p>
            <a:pPr algn="ctr">
              <a:lnSpc>
                <a:spcPts val="13774"/>
              </a:lnSpc>
            </a:pPr>
            <a:r>
              <a:rPr lang="en-US" sz="9981" spc="79">
                <a:solidFill>
                  <a:srgbClr val="FFFFFF"/>
                </a:solidFill>
                <a:latin typeface="Archivo Black"/>
              </a:rPr>
              <a:t>CONTENT</a:t>
            </a:r>
          </a:p>
        </p:txBody>
      </p:sp>
      <p:sp>
        <p:nvSpPr>
          <p:cNvPr name="TextBox 8" id="8"/>
          <p:cNvSpPr txBox="true"/>
          <p:nvPr/>
        </p:nvSpPr>
        <p:spPr>
          <a:xfrm rot="0">
            <a:off x="2873789" y="5685298"/>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strike="noStrike" u="none">
                <a:solidFill>
                  <a:srgbClr val="231F20"/>
                </a:solidFill>
                <a:latin typeface="Montserrat Classic Bold"/>
              </a:rPr>
              <a:t>01</a:t>
            </a:r>
          </a:p>
        </p:txBody>
      </p:sp>
      <p:sp>
        <p:nvSpPr>
          <p:cNvPr name="TextBox 9" id="9"/>
          <p:cNvSpPr txBox="true"/>
          <p:nvPr/>
        </p:nvSpPr>
        <p:spPr>
          <a:xfrm rot="0">
            <a:off x="2422238" y="6715018"/>
            <a:ext cx="2743420" cy="866223"/>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Dataset Description</a:t>
            </a:r>
          </a:p>
        </p:txBody>
      </p:sp>
      <p:sp>
        <p:nvSpPr>
          <p:cNvPr name="TextBox 10" id="10"/>
          <p:cNvSpPr txBox="true"/>
          <p:nvPr/>
        </p:nvSpPr>
        <p:spPr>
          <a:xfrm rot="0">
            <a:off x="6371749" y="5772502"/>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02</a:t>
            </a:r>
          </a:p>
        </p:txBody>
      </p:sp>
      <p:sp>
        <p:nvSpPr>
          <p:cNvPr name="TextBox 11" id="11"/>
          <p:cNvSpPr txBox="true"/>
          <p:nvPr/>
        </p:nvSpPr>
        <p:spPr>
          <a:xfrm rot="0">
            <a:off x="5680009" y="6773647"/>
            <a:ext cx="3223801" cy="866223"/>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Description of the used models</a:t>
            </a:r>
          </a:p>
        </p:txBody>
      </p:sp>
      <p:sp>
        <p:nvSpPr>
          <p:cNvPr name="TextBox 12" id="12"/>
          <p:cNvSpPr txBox="true"/>
          <p:nvPr/>
        </p:nvSpPr>
        <p:spPr>
          <a:xfrm rot="0">
            <a:off x="9869710" y="5714148"/>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03</a:t>
            </a:r>
          </a:p>
        </p:txBody>
      </p:sp>
      <p:sp>
        <p:nvSpPr>
          <p:cNvPr name="TextBox 13" id="13"/>
          <p:cNvSpPr txBox="true"/>
          <p:nvPr/>
        </p:nvSpPr>
        <p:spPr>
          <a:xfrm rot="0">
            <a:off x="9418160" y="6743868"/>
            <a:ext cx="3307095" cy="866223"/>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Experiment setup and results</a:t>
            </a:r>
          </a:p>
        </p:txBody>
      </p:sp>
      <p:sp>
        <p:nvSpPr>
          <p:cNvPr name="TextBox 14" id="14"/>
          <p:cNvSpPr txBox="true"/>
          <p:nvPr/>
        </p:nvSpPr>
        <p:spPr>
          <a:xfrm rot="0">
            <a:off x="13693565" y="5714148"/>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04</a:t>
            </a:r>
          </a:p>
        </p:txBody>
      </p:sp>
      <p:sp>
        <p:nvSpPr>
          <p:cNvPr name="TextBox 15" id="15"/>
          <p:cNvSpPr txBox="true"/>
          <p:nvPr/>
        </p:nvSpPr>
        <p:spPr>
          <a:xfrm rot="0">
            <a:off x="13242014" y="6743868"/>
            <a:ext cx="2743420" cy="428073"/>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a:rPr>
              <a:t>Summary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046979" y="0"/>
            <a:ext cx="9241021" cy="10396149"/>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375" t="0" r="-34375" b="0"/>
              </a:stretch>
            </a:blipFill>
          </p:spPr>
        </p:sp>
      </p:grpSp>
      <p:grpSp>
        <p:nvGrpSpPr>
          <p:cNvPr name="Group 7" id="7"/>
          <p:cNvGrpSpPr/>
          <p:nvPr/>
        </p:nvGrpSpPr>
        <p:grpSpPr>
          <a:xfrm rot="0">
            <a:off x="1816708" y="4270779"/>
            <a:ext cx="1828744" cy="182874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816708" y="6625687"/>
            <a:ext cx="1828744" cy="182874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3950263" y="803081"/>
            <a:ext cx="15859325" cy="2258023"/>
            <a:chOff x="0" y="0"/>
            <a:chExt cx="1537211" cy="218865"/>
          </a:xfrm>
        </p:grpSpPr>
        <p:sp>
          <p:nvSpPr>
            <p:cNvPr name="Freeform 14" id="14"/>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name="TextBox 15" id="15"/>
            <p:cNvSpPr txBox="true"/>
            <p:nvPr/>
          </p:nvSpPr>
          <p:spPr>
            <a:xfrm>
              <a:off x="101600" y="-19050"/>
              <a:ext cx="1334011"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6" id="16"/>
          <p:cNvSpPr/>
          <p:nvPr/>
        </p:nvSpPr>
        <p:spPr>
          <a:xfrm flipH="false" flipV="false" rot="0">
            <a:off x="2013252" y="4470514"/>
            <a:ext cx="1435655" cy="1429274"/>
          </a:xfrm>
          <a:custGeom>
            <a:avLst/>
            <a:gdLst/>
            <a:ahLst/>
            <a:cxnLst/>
            <a:rect r="r" b="b" t="t" l="l"/>
            <a:pathLst>
              <a:path h="1429274" w="1435655">
                <a:moveTo>
                  <a:pt x="0" y="0"/>
                </a:moveTo>
                <a:lnTo>
                  <a:pt x="1435655" y="0"/>
                </a:lnTo>
                <a:lnTo>
                  <a:pt x="1435655" y="1429274"/>
                </a:lnTo>
                <a:lnTo>
                  <a:pt x="0" y="1429274"/>
                </a:lnTo>
                <a:lnTo>
                  <a:pt x="0" y="0"/>
                </a:lnTo>
                <a:close/>
              </a:path>
            </a:pathLst>
          </a:custGeom>
          <a:blipFill>
            <a:blip r:embed="rId5"/>
            <a:stretch>
              <a:fillRect l="0" t="0" r="0" b="0"/>
            </a:stretch>
          </a:blipFill>
        </p:spPr>
      </p:sp>
      <p:sp>
        <p:nvSpPr>
          <p:cNvPr name="TextBox 17" id="17"/>
          <p:cNvSpPr txBox="true"/>
          <p:nvPr/>
        </p:nvSpPr>
        <p:spPr>
          <a:xfrm rot="0">
            <a:off x="4188259" y="4232679"/>
            <a:ext cx="7132181" cy="2217563"/>
          </a:xfrm>
          <a:prstGeom prst="rect">
            <a:avLst/>
          </a:prstGeom>
        </p:spPr>
        <p:txBody>
          <a:bodyPr anchor="t" rtlCol="false" tIns="0" lIns="0" bIns="0" rIns="0">
            <a:spAutoFit/>
          </a:bodyPr>
          <a:lstStyle/>
          <a:p>
            <a:pPr>
              <a:lnSpc>
                <a:spcPts val="3050"/>
              </a:lnSpc>
            </a:pPr>
            <a:r>
              <a:rPr lang="en-US" sz="2210" spc="216">
                <a:solidFill>
                  <a:srgbClr val="231F20"/>
                </a:solidFill>
                <a:latin typeface="Montserrat Light"/>
              </a:rPr>
              <a:t>we acquired data from Kaggle, a prominent platform for data science datasets.</a:t>
            </a:r>
          </a:p>
          <a:p>
            <a:pPr algn="l" marL="0" indent="0" lvl="0">
              <a:lnSpc>
                <a:spcPts val="2912"/>
              </a:lnSpc>
              <a:spcBef>
                <a:spcPct val="0"/>
              </a:spcBef>
            </a:pPr>
            <a:r>
              <a:rPr lang="en-US" sz="2110" spc="206">
                <a:solidFill>
                  <a:srgbClr val="231F20"/>
                </a:solidFill>
                <a:latin typeface="Montserrat Light"/>
              </a:rPr>
              <a:t>The dataset comprises two distinct files—one containing Ethereum price data and the other featuring labeled crypto news data. </a:t>
            </a:r>
          </a:p>
        </p:txBody>
      </p:sp>
      <p:sp>
        <p:nvSpPr>
          <p:cNvPr name="TextBox 18" id="18"/>
          <p:cNvSpPr txBox="true"/>
          <p:nvPr/>
        </p:nvSpPr>
        <p:spPr>
          <a:xfrm rot="0">
            <a:off x="4188259" y="6924297"/>
            <a:ext cx="7132181" cy="1915775"/>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Montserrat Light"/>
              </a:rPr>
              <a:t>The Ethereum price dataset provides historical information, while the labeled crypto news dataset includes sentiment analysis labels for the news related to cryptocurrency.</a:t>
            </a:r>
          </a:p>
        </p:txBody>
      </p:sp>
      <p:sp>
        <p:nvSpPr>
          <p:cNvPr name="TextBox 19" id="19"/>
          <p:cNvSpPr txBox="true"/>
          <p:nvPr/>
        </p:nvSpPr>
        <p:spPr>
          <a:xfrm rot="0">
            <a:off x="2122031" y="1180775"/>
            <a:ext cx="7416941" cy="1651729"/>
          </a:xfrm>
          <a:prstGeom prst="rect">
            <a:avLst/>
          </a:prstGeom>
        </p:spPr>
        <p:txBody>
          <a:bodyPr anchor="t" rtlCol="false" tIns="0" lIns="0" bIns="0" rIns="0">
            <a:spAutoFit/>
          </a:bodyPr>
          <a:lstStyle/>
          <a:p>
            <a:pPr algn="ctr" marL="0" indent="0" lvl="0">
              <a:lnSpc>
                <a:spcPts val="6664"/>
              </a:lnSpc>
              <a:spcBef>
                <a:spcPct val="0"/>
              </a:spcBef>
            </a:pPr>
            <a:r>
              <a:rPr lang="en-US" sz="4829" spc="38">
                <a:solidFill>
                  <a:srgbClr val="FFFFFF"/>
                </a:solidFill>
                <a:latin typeface="Archivo Black"/>
              </a:rPr>
              <a:t>DATASET DESCRIPTION</a:t>
            </a:r>
          </a:p>
        </p:txBody>
      </p:sp>
      <p:sp>
        <p:nvSpPr>
          <p:cNvPr name="Freeform 20" id="20"/>
          <p:cNvSpPr/>
          <p:nvPr/>
        </p:nvSpPr>
        <p:spPr>
          <a:xfrm flipH="false" flipV="false" rot="0">
            <a:off x="2013252" y="6825422"/>
            <a:ext cx="1435655" cy="1429274"/>
          </a:xfrm>
          <a:custGeom>
            <a:avLst/>
            <a:gdLst/>
            <a:ahLst/>
            <a:cxnLst/>
            <a:rect r="r" b="b" t="t" l="l"/>
            <a:pathLst>
              <a:path h="1429274" w="1435655">
                <a:moveTo>
                  <a:pt x="0" y="0"/>
                </a:moveTo>
                <a:lnTo>
                  <a:pt x="1435655" y="0"/>
                </a:lnTo>
                <a:lnTo>
                  <a:pt x="1435655" y="1429274"/>
                </a:lnTo>
                <a:lnTo>
                  <a:pt x="0" y="1429274"/>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grpSp>
        <p:nvGrpSpPr>
          <p:cNvPr name="Group 3" id="3"/>
          <p:cNvGrpSpPr/>
          <p:nvPr/>
        </p:nvGrpSpPr>
        <p:grpSpPr>
          <a:xfrm rot="0">
            <a:off x="1357312"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4106471" cy="218651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4207517" y="3086900"/>
            <a:ext cx="3086100" cy="5443788"/>
            <a:chOff x="0" y="0"/>
            <a:chExt cx="812800" cy="1433755"/>
          </a:xfrm>
        </p:grpSpPr>
        <p:sp>
          <p:nvSpPr>
            <p:cNvPr name="Freeform 7" id="7"/>
            <p:cNvSpPr/>
            <p:nvPr/>
          </p:nvSpPr>
          <p:spPr>
            <a:xfrm flipH="false" flipV="false" rot="0">
              <a:off x="0" y="0"/>
              <a:ext cx="812800" cy="1433755"/>
            </a:xfrm>
            <a:custGeom>
              <a:avLst/>
              <a:gdLst/>
              <a:ahLst/>
              <a:cxnLst/>
              <a:rect r="r" b="b" t="t" l="l"/>
              <a:pathLst>
                <a:path h="1433755" w="812800">
                  <a:moveTo>
                    <a:pt x="50173" y="0"/>
                  </a:moveTo>
                  <a:lnTo>
                    <a:pt x="762627" y="0"/>
                  </a:lnTo>
                  <a:cubicBezTo>
                    <a:pt x="775934" y="0"/>
                    <a:pt x="788695" y="5286"/>
                    <a:pt x="798105" y="14695"/>
                  </a:cubicBezTo>
                  <a:cubicBezTo>
                    <a:pt x="807514" y="24105"/>
                    <a:pt x="812800" y="36866"/>
                    <a:pt x="812800" y="50173"/>
                  </a:cubicBezTo>
                  <a:lnTo>
                    <a:pt x="812800" y="1383582"/>
                  </a:lnTo>
                  <a:cubicBezTo>
                    <a:pt x="812800" y="1396889"/>
                    <a:pt x="807514" y="1409650"/>
                    <a:pt x="798105" y="1419060"/>
                  </a:cubicBezTo>
                  <a:cubicBezTo>
                    <a:pt x="788695" y="1428469"/>
                    <a:pt x="775934" y="1433755"/>
                    <a:pt x="762627" y="1433755"/>
                  </a:cubicBezTo>
                  <a:lnTo>
                    <a:pt x="50173" y="1433755"/>
                  </a:lnTo>
                  <a:cubicBezTo>
                    <a:pt x="36866" y="1433755"/>
                    <a:pt x="24105" y="1428469"/>
                    <a:pt x="14695" y="1419060"/>
                  </a:cubicBezTo>
                  <a:cubicBezTo>
                    <a:pt x="5286" y="1409650"/>
                    <a:pt x="0" y="1396889"/>
                    <a:pt x="0" y="1383582"/>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8" id="8"/>
            <p:cNvSpPr txBox="true"/>
            <p:nvPr/>
          </p:nvSpPr>
          <p:spPr>
            <a:xfrm>
              <a:off x="0" y="-19050"/>
              <a:ext cx="812800" cy="1452805"/>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4207517" y="5011862"/>
            <a:ext cx="3086100" cy="507624"/>
            <a:chOff x="0" y="0"/>
            <a:chExt cx="812800" cy="133695"/>
          </a:xfrm>
        </p:grpSpPr>
        <p:sp>
          <p:nvSpPr>
            <p:cNvPr name="Freeform 10" id="10"/>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11" id="11"/>
            <p:cNvSpPr txBox="true"/>
            <p:nvPr/>
          </p:nvSpPr>
          <p:spPr>
            <a:xfrm>
              <a:off x="0" y="-19050"/>
              <a:ext cx="812800"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rPr>
                <a:t>LSTM</a:t>
              </a:r>
            </a:p>
          </p:txBody>
        </p:sp>
      </p:grpSp>
      <p:grpSp>
        <p:nvGrpSpPr>
          <p:cNvPr name="Group 12" id="12"/>
          <p:cNvGrpSpPr/>
          <p:nvPr/>
        </p:nvGrpSpPr>
        <p:grpSpPr>
          <a:xfrm rot="0">
            <a:off x="7612341" y="3086900"/>
            <a:ext cx="3086100" cy="5443788"/>
            <a:chOff x="0" y="0"/>
            <a:chExt cx="812800" cy="1433755"/>
          </a:xfrm>
        </p:grpSpPr>
        <p:sp>
          <p:nvSpPr>
            <p:cNvPr name="Freeform 13" id="13"/>
            <p:cNvSpPr/>
            <p:nvPr/>
          </p:nvSpPr>
          <p:spPr>
            <a:xfrm flipH="false" flipV="false" rot="0">
              <a:off x="0" y="0"/>
              <a:ext cx="812800" cy="1433755"/>
            </a:xfrm>
            <a:custGeom>
              <a:avLst/>
              <a:gdLst/>
              <a:ahLst/>
              <a:cxnLst/>
              <a:rect r="r" b="b" t="t" l="l"/>
              <a:pathLst>
                <a:path h="1433755" w="812800">
                  <a:moveTo>
                    <a:pt x="50173" y="0"/>
                  </a:moveTo>
                  <a:lnTo>
                    <a:pt x="762627" y="0"/>
                  </a:lnTo>
                  <a:cubicBezTo>
                    <a:pt x="775934" y="0"/>
                    <a:pt x="788695" y="5286"/>
                    <a:pt x="798105" y="14695"/>
                  </a:cubicBezTo>
                  <a:cubicBezTo>
                    <a:pt x="807514" y="24105"/>
                    <a:pt x="812800" y="36866"/>
                    <a:pt x="812800" y="50173"/>
                  </a:cubicBezTo>
                  <a:lnTo>
                    <a:pt x="812800" y="1383582"/>
                  </a:lnTo>
                  <a:cubicBezTo>
                    <a:pt x="812800" y="1396889"/>
                    <a:pt x="807514" y="1409650"/>
                    <a:pt x="798105" y="1419060"/>
                  </a:cubicBezTo>
                  <a:cubicBezTo>
                    <a:pt x="788695" y="1428469"/>
                    <a:pt x="775934" y="1433755"/>
                    <a:pt x="762627" y="1433755"/>
                  </a:cubicBezTo>
                  <a:lnTo>
                    <a:pt x="50173" y="1433755"/>
                  </a:lnTo>
                  <a:cubicBezTo>
                    <a:pt x="36866" y="1433755"/>
                    <a:pt x="24105" y="1428469"/>
                    <a:pt x="14695" y="1419060"/>
                  </a:cubicBezTo>
                  <a:cubicBezTo>
                    <a:pt x="5286" y="1409650"/>
                    <a:pt x="0" y="1396889"/>
                    <a:pt x="0" y="1383582"/>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14" id="14"/>
            <p:cNvSpPr txBox="true"/>
            <p:nvPr/>
          </p:nvSpPr>
          <p:spPr>
            <a:xfrm>
              <a:off x="0" y="-19050"/>
              <a:ext cx="812800" cy="1452805"/>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7612341" y="5011862"/>
            <a:ext cx="3086100" cy="507624"/>
            <a:chOff x="0" y="0"/>
            <a:chExt cx="812800" cy="133695"/>
          </a:xfrm>
        </p:grpSpPr>
        <p:sp>
          <p:nvSpPr>
            <p:cNvPr name="Freeform 16" id="16"/>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17" id="17"/>
            <p:cNvSpPr txBox="true"/>
            <p:nvPr/>
          </p:nvSpPr>
          <p:spPr>
            <a:xfrm>
              <a:off x="0" y="-19050"/>
              <a:ext cx="812800"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rPr>
                <a:t>Bi-LSTM</a:t>
              </a:r>
            </a:p>
          </p:txBody>
        </p:sp>
      </p:grpSp>
      <p:grpSp>
        <p:nvGrpSpPr>
          <p:cNvPr name="Group 18" id="18"/>
          <p:cNvGrpSpPr/>
          <p:nvPr/>
        </p:nvGrpSpPr>
        <p:grpSpPr>
          <a:xfrm rot="0">
            <a:off x="11012766" y="3086900"/>
            <a:ext cx="3086100" cy="5443788"/>
            <a:chOff x="0" y="0"/>
            <a:chExt cx="812800" cy="1433755"/>
          </a:xfrm>
        </p:grpSpPr>
        <p:sp>
          <p:nvSpPr>
            <p:cNvPr name="Freeform 19" id="19"/>
            <p:cNvSpPr/>
            <p:nvPr/>
          </p:nvSpPr>
          <p:spPr>
            <a:xfrm flipH="false" flipV="false" rot="0">
              <a:off x="0" y="0"/>
              <a:ext cx="812800" cy="1433755"/>
            </a:xfrm>
            <a:custGeom>
              <a:avLst/>
              <a:gdLst/>
              <a:ahLst/>
              <a:cxnLst/>
              <a:rect r="r" b="b" t="t" l="l"/>
              <a:pathLst>
                <a:path h="1433755" w="812800">
                  <a:moveTo>
                    <a:pt x="50173" y="0"/>
                  </a:moveTo>
                  <a:lnTo>
                    <a:pt x="762627" y="0"/>
                  </a:lnTo>
                  <a:cubicBezTo>
                    <a:pt x="775934" y="0"/>
                    <a:pt x="788695" y="5286"/>
                    <a:pt x="798105" y="14695"/>
                  </a:cubicBezTo>
                  <a:cubicBezTo>
                    <a:pt x="807514" y="24105"/>
                    <a:pt x="812800" y="36866"/>
                    <a:pt x="812800" y="50173"/>
                  </a:cubicBezTo>
                  <a:lnTo>
                    <a:pt x="812800" y="1383582"/>
                  </a:lnTo>
                  <a:cubicBezTo>
                    <a:pt x="812800" y="1396889"/>
                    <a:pt x="807514" y="1409650"/>
                    <a:pt x="798105" y="1419060"/>
                  </a:cubicBezTo>
                  <a:cubicBezTo>
                    <a:pt x="788695" y="1428469"/>
                    <a:pt x="775934" y="1433755"/>
                    <a:pt x="762627" y="1433755"/>
                  </a:cubicBezTo>
                  <a:lnTo>
                    <a:pt x="50173" y="1433755"/>
                  </a:lnTo>
                  <a:cubicBezTo>
                    <a:pt x="36866" y="1433755"/>
                    <a:pt x="24105" y="1428469"/>
                    <a:pt x="14695" y="1419060"/>
                  </a:cubicBezTo>
                  <a:cubicBezTo>
                    <a:pt x="5286" y="1409650"/>
                    <a:pt x="0" y="1396889"/>
                    <a:pt x="0" y="1383582"/>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20" id="20"/>
            <p:cNvSpPr txBox="true"/>
            <p:nvPr/>
          </p:nvSpPr>
          <p:spPr>
            <a:xfrm>
              <a:off x="0" y="-19050"/>
              <a:ext cx="812800" cy="1452805"/>
            </a:xfrm>
            <a:prstGeom prst="rect">
              <a:avLst/>
            </a:prstGeom>
          </p:spPr>
          <p:txBody>
            <a:bodyPr anchor="ctr" rtlCol="false" tIns="50800" lIns="50800" bIns="50800" rIns="50800"/>
            <a:lstStyle/>
            <a:p>
              <a:pPr algn="ctr">
                <a:lnSpc>
                  <a:spcPts val="2859"/>
                </a:lnSpc>
              </a:pPr>
            </a:p>
          </p:txBody>
        </p:sp>
      </p:grpSp>
      <p:grpSp>
        <p:nvGrpSpPr>
          <p:cNvPr name="Group 21" id="21"/>
          <p:cNvGrpSpPr/>
          <p:nvPr/>
        </p:nvGrpSpPr>
        <p:grpSpPr>
          <a:xfrm rot="0">
            <a:off x="11012766" y="5011862"/>
            <a:ext cx="3086100" cy="507624"/>
            <a:chOff x="0" y="0"/>
            <a:chExt cx="812800" cy="133695"/>
          </a:xfrm>
        </p:grpSpPr>
        <p:sp>
          <p:nvSpPr>
            <p:cNvPr name="Freeform 22" id="22"/>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23" id="23"/>
            <p:cNvSpPr txBox="true"/>
            <p:nvPr/>
          </p:nvSpPr>
          <p:spPr>
            <a:xfrm>
              <a:off x="0" y="-19050"/>
              <a:ext cx="812800"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rPr>
                <a:t>ESN</a:t>
              </a:r>
            </a:p>
          </p:txBody>
        </p:sp>
      </p:grpSp>
      <p:sp>
        <p:nvSpPr>
          <p:cNvPr name="Freeform 24" id="24"/>
          <p:cNvSpPr/>
          <p:nvPr/>
        </p:nvSpPr>
        <p:spPr>
          <a:xfrm flipH="false" flipV="false" rot="0">
            <a:off x="4995188" y="3476002"/>
            <a:ext cx="1435655" cy="1429274"/>
          </a:xfrm>
          <a:custGeom>
            <a:avLst/>
            <a:gdLst/>
            <a:ahLst/>
            <a:cxnLst/>
            <a:rect r="r" b="b" t="t" l="l"/>
            <a:pathLst>
              <a:path h="1429274" w="1435655">
                <a:moveTo>
                  <a:pt x="0" y="0"/>
                </a:moveTo>
                <a:lnTo>
                  <a:pt x="1435655" y="0"/>
                </a:lnTo>
                <a:lnTo>
                  <a:pt x="1435655" y="1429274"/>
                </a:lnTo>
                <a:lnTo>
                  <a:pt x="0" y="1429274"/>
                </a:lnTo>
                <a:lnTo>
                  <a:pt x="0" y="0"/>
                </a:lnTo>
                <a:close/>
              </a:path>
            </a:pathLst>
          </a:custGeom>
          <a:blipFill>
            <a:blip r:embed="rId3"/>
            <a:stretch>
              <a:fillRect l="0" t="0" r="0" b="0"/>
            </a:stretch>
          </a:blipFill>
        </p:spPr>
      </p:sp>
      <p:sp>
        <p:nvSpPr>
          <p:cNvPr name="TextBox 25" id="25"/>
          <p:cNvSpPr txBox="true"/>
          <p:nvPr/>
        </p:nvSpPr>
        <p:spPr>
          <a:xfrm rot="0">
            <a:off x="3690980" y="1721361"/>
            <a:ext cx="10906040" cy="688568"/>
          </a:xfrm>
          <a:prstGeom prst="rect">
            <a:avLst/>
          </a:prstGeom>
        </p:spPr>
        <p:txBody>
          <a:bodyPr anchor="t" rtlCol="false" tIns="0" lIns="0" bIns="0" rIns="0">
            <a:spAutoFit/>
          </a:bodyPr>
          <a:lstStyle/>
          <a:p>
            <a:pPr algn="ctr" marL="0" indent="0" lvl="0">
              <a:lnSpc>
                <a:spcPts val="5582"/>
              </a:lnSpc>
              <a:spcBef>
                <a:spcPct val="0"/>
              </a:spcBef>
            </a:pPr>
            <a:r>
              <a:rPr lang="en-US" sz="4045" spc="32">
                <a:solidFill>
                  <a:srgbClr val="010101"/>
                </a:solidFill>
                <a:latin typeface="Archivo Black"/>
              </a:rPr>
              <a:t>TIME SERIES FORECASTING MODELS</a:t>
            </a:r>
          </a:p>
        </p:txBody>
      </p:sp>
      <p:sp>
        <p:nvSpPr>
          <p:cNvPr name="TextBox 26" id="26"/>
          <p:cNvSpPr txBox="true"/>
          <p:nvPr/>
        </p:nvSpPr>
        <p:spPr>
          <a:xfrm rot="0">
            <a:off x="4351964" y="5733469"/>
            <a:ext cx="2722103" cy="2308622"/>
          </a:xfrm>
          <a:prstGeom prst="rect">
            <a:avLst/>
          </a:prstGeom>
        </p:spPr>
        <p:txBody>
          <a:bodyPr anchor="t" rtlCol="false" tIns="0" lIns="0" bIns="0" rIns="0">
            <a:spAutoFit/>
          </a:bodyPr>
          <a:lstStyle/>
          <a:p>
            <a:pPr algn="ctr">
              <a:lnSpc>
                <a:spcPts val="2084"/>
              </a:lnSpc>
            </a:pPr>
            <a:r>
              <a:rPr lang="en-US" sz="1510" spc="148">
                <a:solidFill>
                  <a:srgbClr val="231F20"/>
                </a:solidFill>
                <a:latin typeface="Montserrat Light"/>
              </a:rPr>
              <a:t>predicts Ethereum prices well by remembering longterm patterns.</a:t>
            </a:r>
          </a:p>
          <a:p>
            <a:pPr algn="ctr">
              <a:lnSpc>
                <a:spcPts val="2084"/>
              </a:lnSpc>
            </a:pPr>
            <a:r>
              <a:rPr lang="en-US" sz="1510" spc="148">
                <a:solidFill>
                  <a:srgbClr val="0330DC"/>
                </a:solidFill>
                <a:latin typeface="Montserrat Light"/>
              </a:rPr>
              <a:t>Parameters</a:t>
            </a:r>
          </a:p>
          <a:p>
            <a:pPr algn="ctr">
              <a:lnSpc>
                <a:spcPts val="2084"/>
              </a:lnSpc>
            </a:pPr>
            <a:r>
              <a:rPr lang="en-US" sz="1510" spc="148">
                <a:solidFill>
                  <a:srgbClr val="231F20"/>
                </a:solidFill>
                <a:latin typeface="Montserrat Light"/>
              </a:rPr>
              <a:t>Time step: 14</a:t>
            </a:r>
          </a:p>
          <a:p>
            <a:pPr algn="ctr" marL="0" indent="0" lvl="0">
              <a:lnSpc>
                <a:spcPts val="2084"/>
              </a:lnSpc>
              <a:spcBef>
                <a:spcPct val="0"/>
              </a:spcBef>
            </a:pPr>
            <a:r>
              <a:rPr lang="en-US" sz="1510" spc="148">
                <a:solidFill>
                  <a:srgbClr val="231F20"/>
                </a:solidFill>
                <a:latin typeface="Montserrat Light"/>
              </a:rPr>
              <a:t>Hidden layer sizes: 64 Loss: MSE Optimizer: Adam</a:t>
            </a:r>
          </a:p>
        </p:txBody>
      </p:sp>
      <p:sp>
        <p:nvSpPr>
          <p:cNvPr name="TextBox 27" id="27"/>
          <p:cNvSpPr txBox="true"/>
          <p:nvPr/>
        </p:nvSpPr>
        <p:spPr>
          <a:xfrm rot="0">
            <a:off x="7756788" y="5733469"/>
            <a:ext cx="2722103" cy="2308622"/>
          </a:xfrm>
          <a:prstGeom prst="rect">
            <a:avLst/>
          </a:prstGeom>
        </p:spPr>
        <p:txBody>
          <a:bodyPr anchor="t" rtlCol="false" tIns="0" lIns="0" bIns="0" rIns="0">
            <a:spAutoFit/>
          </a:bodyPr>
          <a:lstStyle/>
          <a:p>
            <a:pPr algn="ctr">
              <a:lnSpc>
                <a:spcPts val="2084"/>
              </a:lnSpc>
            </a:pPr>
            <a:r>
              <a:rPr lang="en-US" sz="1510" spc="148">
                <a:solidFill>
                  <a:srgbClr val="231F20"/>
                </a:solidFill>
                <a:latin typeface="Montserrat Light"/>
              </a:rPr>
              <a:t>Bi-LSTM sees both past and future trends, improving its ability to predict Ethereum prices.</a:t>
            </a:r>
          </a:p>
          <a:p>
            <a:pPr algn="ctr">
              <a:lnSpc>
                <a:spcPts val="2084"/>
              </a:lnSpc>
            </a:pPr>
            <a:r>
              <a:rPr lang="en-US" sz="1510" spc="148">
                <a:solidFill>
                  <a:srgbClr val="0330DC"/>
                </a:solidFill>
                <a:latin typeface="Montserrat Light"/>
              </a:rPr>
              <a:t>Parameters</a:t>
            </a:r>
          </a:p>
          <a:p>
            <a:pPr algn="ctr" marL="0" indent="0" lvl="0">
              <a:lnSpc>
                <a:spcPts val="2084"/>
              </a:lnSpc>
              <a:spcBef>
                <a:spcPct val="0"/>
              </a:spcBef>
            </a:pPr>
            <a:r>
              <a:rPr lang="en-US" sz="1510" spc="148">
                <a:solidFill>
                  <a:srgbClr val="231F20"/>
                </a:solidFill>
                <a:latin typeface="Montserrat Light"/>
              </a:rPr>
              <a:t>Time step: 14 Hidden layer sizes: 64 Loss: MSE Optimizer: Adam</a:t>
            </a:r>
          </a:p>
        </p:txBody>
      </p:sp>
      <p:sp>
        <p:nvSpPr>
          <p:cNvPr name="TextBox 28" id="28"/>
          <p:cNvSpPr txBox="true"/>
          <p:nvPr/>
        </p:nvSpPr>
        <p:spPr>
          <a:xfrm rot="0">
            <a:off x="11157213" y="5733469"/>
            <a:ext cx="2722103" cy="2565797"/>
          </a:xfrm>
          <a:prstGeom prst="rect">
            <a:avLst/>
          </a:prstGeom>
        </p:spPr>
        <p:txBody>
          <a:bodyPr anchor="t" rtlCol="false" tIns="0" lIns="0" bIns="0" rIns="0">
            <a:spAutoFit/>
          </a:bodyPr>
          <a:lstStyle/>
          <a:p>
            <a:pPr algn="ctr">
              <a:lnSpc>
                <a:spcPts val="2084"/>
              </a:lnSpc>
            </a:pPr>
            <a:r>
              <a:rPr lang="en-US" sz="1510" spc="148">
                <a:solidFill>
                  <a:srgbClr val="231F20"/>
                </a:solidFill>
                <a:latin typeface="Montserrat Light"/>
              </a:rPr>
              <a:t>Echo State Network efficiently learns and predicts Ethereum price changes with a fixed structure.</a:t>
            </a:r>
          </a:p>
          <a:p>
            <a:pPr algn="ctr">
              <a:lnSpc>
                <a:spcPts val="2084"/>
              </a:lnSpc>
            </a:pPr>
            <a:r>
              <a:rPr lang="en-US" sz="1510" spc="148">
                <a:solidFill>
                  <a:srgbClr val="0330DC"/>
                </a:solidFill>
                <a:latin typeface="Montserrat Light"/>
              </a:rPr>
              <a:t>Parameters</a:t>
            </a:r>
          </a:p>
          <a:p>
            <a:pPr algn="ctr" marL="0" indent="0" lvl="0">
              <a:lnSpc>
                <a:spcPts val="2084"/>
              </a:lnSpc>
              <a:spcBef>
                <a:spcPct val="0"/>
              </a:spcBef>
            </a:pPr>
            <a:r>
              <a:rPr lang="en-US" sz="1510" spc="148">
                <a:solidFill>
                  <a:srgbClr val="231F20"/>
                </a:solidFill>
                <a:latin typeface="Montserrat Light"/>
              </a:rPr>
              <a:t>Input size: 1 Reservoir size: 100 Output size: 1 Leak rate: 0.5 Spectral radius: 0.6</a:t>
            </a:r>
          </a:p>
        </p:txBody>
      </p:sp>
      <p:sp>
        <p:nvSpPr>
          <p:cNvPr name="Freeform 29" id="29"/>
          <p:cNvSpPr/>
          <p:nvPr/>
        </p:nvSpPr>
        <p:spPr>
          <a:xfrm flipH="false" flipV="false" rot="0">
            <a:off x="8444557" y="3476002"/>
            <a:ext cx="1435655" cy="1429274"/>
          </a:xfrm>
          <a:custGeom>
            <a:avLst/>
            <a:gdLst/>
            <a:ahLst/>
            <a:cxnLst/>
            <a:rect r="r" b="b" t="t" l="l"/>
            <a:pathLst>
              <a:path h="1429274" w="1435655">
                <a:moveTo>
                  <a:pt x="0" y="0"/>
                </a:moveTo>
                <a:lnTo>
                  <a:pt x="1435654" y="0"/>
                </a:lnTo>
                <a:lnTo>
                  <a:pt x="1435654" y="1429274"/>
                </a:lnTo>
                <a:lnTo>
                  <a:pt x="0" y="1429274"/>
                </a:lnTo>
                <a:lnTo>
                  <a:pt x="0" y="0"/>
                </a:lnTo>
                <a:close/>
              </a:path>
            </a:pathLst>
          </a:custGeom>
          <a:blipFill>
            <a:blip r:embed="rId3"/>
            <a:stretch>
              <a:fillRect l="0" t="0" r="0" b="0"/>
            </a:stretch>
          </a:blipFill>
        </p:spPr>
      </p:sp>
      <p:sp>
        <p:nvSpPr>
          <p:cNvPr name="Freeform 30" id="30"/>
          <p:cNvSpPr/>
          <p:nvPr/>
        </p:nvSpPr>
        <p:spPr>
          <a:xfrm flipH="false" flipV="false" rot="0">
            <a:off x="11837989" y="3476002"/>
            <a:ext cx="1435655" cy="1429274"/>
          </a:xfrm>
          <a:custGeom>
            <a:avLst/>
            <a:gdLst/>
            <a:ahLst/>
            <a:cxnLst/>
            <a:rect r="r" b="b" t="t" l="l"/>
            <a:pathLst>
              <a:path h="1429274" w="1435655">
                <a:moveTo>
                  <a:pt x="0" y="0"/>
                </a:moveTo>
                <a:lnTo>
                  <a:pt x="1435655" y="0"/>
                </a:lnTo>
                <a:lnTo>
                  <a:pt x="1435655" y="1429274"/>
                </a:lnTo>
                <a:lnTo>
                  <a:pt x="0" y="1429274"/>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4" r="0" b="-44"/>
            </a:stretch>
          </a:blipFill>
        </p:spPr>
      </p:sp>
      <p:grpSp>
        <p:nvGrpSpPr>
          <p:cNvPr name="Group 3" id="3"/>
          <p:cNvGrpSpPr/>
          <p:nvPr/>
        </p:nvGrpSpPr>
        <p:grpSpPr>
          <a:xfrm rot="0">
            <a:off x="1357312"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4106471" cy="218651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4207517" y="3086900"/>
            <a:ext cx="3086100" cy="5443788"/>
            <a:chOff x="0" y="0"/>
            <a:chExt cx="812800" cy="1433755"/>
          </a:xfrm>
        </p:grpSpPr>
        <p:sp>
          <p:nvSpPr>
            <p:cNvPr name="Freeform 7" id="7"/>
            <p:cNvSpPr/>
            <p:nvPr/>
          </p:nvSpPr>
          <p:spPr>
            <a:xfrm flipH="false" flipV="false" rot="0">
              <a:off x="0" y="0"/>
              <a:ext cx="812800" cy="1433755"/>
            </a:xfrm>
            <a:custGeom>
              <a:avLst/>
              <a:gdLst/>
              <a:ahLst/>
              <a:cxnLst/>
              <a:rect r="r" b="b" t="t" l="l"/>
              <a:pathLst>
                <a:path h="1433755" w="812800">
                  <a:moveTo>
                    <a:pt x="50173" y="0"/>
                  </a:moveTo>
                  <a:lnTo>
                    <a:pt x="762627" y="0"/>
                  </a:lnTo>
                  <a:cubicBezTo>
                    <a:pt x="775934" y="0"/>
                    <a:pt x="788695" y="5286"/>
                    <a:pt x="798105" y="14695"/>
                  </a:cubicBezTo>
                  <a:cubicBezTo>
                    <a:pt x="807514" y="24105"/>
                    <a:pt x="812800" y="36866"/>
                    <a:pt x="812800" y="50173"/>
                  </a:cubicBezTo>
                  <a:lnTo>
                    <a:pt x="812800" y="1383582"/>
                  </a:lnTo>
                  <a:cubicBezTo>
                    <a:pt x="812800" y="1396889"/>
                    <a:pt x="807514" y="1409650"/>
                    <a:pt x="798105" y="1419060"/>
                  </a:cubicBezTo>
                  <a:cubicBezTo>
                    <a:pt x="788695" y="1428469"/>
                    <a:pt x="775934" y="1433755"/>
                    <a:pt x="762627" y="1433755"/>
                  </a:cubicBezTo>
                  <a:lnTo>
                    <a:pt x="50173" y="1433755"/>
                  </a:lnTo>
                  <a:cubicBezTo>
                    <a:pt x="36866" y="1433755"/>
                    <a:pt x="24105" y="1428469"/>
                    <a:pt x="14695" y="1419060"/>
                  </a:cubicBezTo>
                  <a:cubicBezTo>
                    <a:pt x="5286" y="1409650"/>
                    <a:pt x="0" y="1396889"/>
                    <a:pt x="0" y="1383582"/>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8" id="8"/>
            <p:cNvSpPr txBox="true"/>
            <p:nvPr/>
          </p:nvSpPr>
          <p:spPr>
            <a:xfrm>
              <a:off x="0" y="-19050"/>
              <a:ext cx="812800" cy="1452805"/>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4207517" y="5011862"/>
            <a:ext cx="3086100" cy="507624"/>
            <a:chOff x="0" y="0"/>
            <a:chExt cx="812800" cy="133695"/>
          </a:xfrm>
        </p:grpSpPr>
        <p:sp>
          <p:nvSpPr>
            <p:cNvPr name="Freeform 10" id="10"/>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11" id="11"/>
            <p:cNvSpPr txBox="true"/>
            <p:nvPr/>
          </p:nvSpPr>
          <p:spPr>
            <a:xfrm>
              <a:off x="0" y="-19050"/>
              <a:ext cx="812800"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rPr>
                <a:t>MLP</a:t>
              </a:r>
            </a:p>
          </p:txBody>
        </p:sp>
      </p:grpSp>
      <p:grpSp>
        <p:nvGrpSpPr>
          <p:cNvPr name="Group 12" id="12"/>
          <p:cNvGrpSpPr/>
          <p:nvPr/>
        </p:nvGrpSpPr>
        <p:grpSpPr>
          <a:xfrm rot="0">
            <a:off x="7612341" y="3086900"/>
            <a:ext cx="3086100" cy="5443788"/>
            <a:chOff x="0" y="0"/>
            <a:chExt cx="812800" cy="1433755"/>
          </a:xfrm>
        </p:grpSpPr>
        <p:sp>
          <p:nvSpPr>
            <p:cNvPr name="Freeform 13" id="13"/>
            <p:cNvSpPr/>
            <p:nvPr/>
          </p:nvSpPr>
          <p:spPr>
            <a:xfrm flipH="false" flipV="false" rot="0">
              <a:off x="0" y="0"/>
              <a:ext cx="812800" cy="1433755"/>
            </a:xfrm>
            <a:custGeom>
              <a:avLst/>
              <a:gdLst/>
              <a:ahLst/>
              <a:cxnLst/>
              <a:rect r="r" b="b" t="t" l="l"/>
              <a:pathLst>
                <a:path h="1433755" w="812800">
                  <a:moveTo>
                    <a:pt x="50173" y="0"/>
                  </a:moveTo>
                  <a:lnTo>
                    <a:pt x="762627" y="0"/>
                  </a:lnTo>
                  <a:cubicBezTo>
                    <a:pt x="775934" y="0"/>
                    <a:pt x="788695" y="5286"/>
                    <a:pt x="798105" y="14695"/>
                  </a:cubicBezTo>
                  <a:cubicBezTo>
                    <a:pt x="807514" y="24105"/>
                    <a:pt x="812800" y="36866"/>
                    <a:pt x="812800" y="50173"/>
                  </a:cubicBezTo>
                  <a:lnTo>
                    <a:pt x="812800" y="1383582"/>
                  </a:lnTo>
                  <a:cubicBezTo>
                    <a:pt x="812800" y="1396889"/>
                    <a:pt x="807514" y="1409650"/>
                    <a:pt x="798105" y="1419060"/>
                  </a:cubicBezTo>
                  <a:cubicBezTo>
                    <a:pt x="788695" y="1428469"/>
                    <a:pt x="775934" y="1433755"/>
                    <a:pt x="762627" y="1433755"/>
                  </a:cubicBezTo>
                  <a:lnTo>
                    <a:pt x="50173" y="1433755"/>
                  </a:lnTo>
                  <a:cubicBezTo>
                    <a:pt x="36866" y="1433755"/>
                    <a:pt x="24105" y="1428469"/>
                    <a:pt x="14695" y="1419060"/>
                  </a:cubicBezTo>
                  <a:cubicBezTo>
                    <a:pt x="5286" y="1409650"/>
                    <a:pt x="0" y="1396889"/>
                    <a:pt x="0" y="1383582"/>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14" id="14"/>
            <p:cNvSpPr txBox="true"/>
            <p:nvPr/>
          </p:nvSpPr>
          <p:spPr>
            <a:xfrm>
              <a:off x="0" y="-19050"/>
              <a:ext cx="812800" cy="1452805"/>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7612341" y="5011862"/>
            <a:ext cx="3086100" cy="507624"/>
            <a:chOff x="0" y="0"/>
            <a:chExt cx="812800" cy="133695"/>
          </a:xfrm>
        </p:grpSpPr>
        <p:sp>
          <p:nvSpPr>
            <p:cNvPr name="Freeform 16" id="16"/>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17" id="17"/>
            <p:cNvSpPr txBox="true"/>
            <p:nvPr/>
          </p:nvSpPr>
          <p:spPr>
            <a:xfrm>
              <a:off x="0" y="-19050"/>
              <a:ext cx="812800"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rPr>
                <a:t>SVM</a:t>
              </a:r>
            </a:p>
          </p:txBody>
        </p:sp>
      </p:grpSp>
      <p:grpSp>
        <p:nvGrpSpPr>
          <p:cNvPr name="Group 18" id="18"/>
          <p:cNvGrpSpPr/>
          <p:nvPr/>
        </p:nvGrpSpPr>
        <p:grpSpPr>
          <a:xfrm rot="0">
            <a:off x="11012766" y="3086900"/>
            <a:ext cx="3086100" cy="5443788"/>
            <a:chOff x="0" y="0"/>
            <a:chExt cx="812800" cy="1433755"/>
          </a:xfrm>
        </p:grpSpPr>
        <p:sp>
          <p:nvSpPr>
            <p:cNvPr name="Freeform 19" id="19"/>
            <p:cNvSpPr/>
            <p:nvPr/>
          </p:nvSpPr>
          <p:spPr>
            <a:xfrm flipH="false" flipV="false" rot="0">
              <a:off x="0" y="0"/>
              <a:ext cx="812800" cy="1433755"/>
            </a:xfrm>
            <a:custGeom>
              <a:avLst/>
              <a:gdLst/>
              <a:ahLst/>
              <a:cxnLst/>
              <a:rect r="r" b="b" t="t" l="l"/>
              <a:pathLst>
                <a:path h="1433755" w="812800">
                  <a:moveTo>
                    <a:pt x="50173" y="0"/>
                  </a:moveTo>
                  <a:lnTo>
                    <a:pt x="762627" y="0"/>
                  </a:lnTo>
                  <a:cubicBezTo>
                    <a:pt x="775934" y="0"/>
                    <a:pt x="788695" y="5286"/>
                    <a:pt x="798105" y="14695"/>
                  </a:cubicBezTo>
                  <a:cubicBezTo>
                    <a:pt x="807514" y="24105"/>
                    <a:pt x="812800" y="36866"/>
                    <a:pt x="812800" y="50173"/>
                  </a:cubicBezTo>
                  <a:lnTo>
                    <a:pt x="812800" y="1383582"/>
                  </a:lnTo>
                  <a:cubicBezTo>
                    <a:pt x="812800" y="1396889"/>
                    <a:pt x="807514" y="1409650"/>
                    <a:pt x="798105" y="1419060"/>
                  </a:cubicBezTo>
                  <a:cubicBezTo>
                    <a:pt x="788695" y="1428469"/>
                    <a:pt x="775934" y="1433755"/>
                    <a:pt x="762627" y="1433755"/>
                  </a:cubicBezTo>
                  <a:lnTo>
                    <a:pt x="50173" y="1433755"/>
                  </a:lnTo>
                  <a:cubicBezTo>
                    <a:pt x="36866" y="1433755"/>
                    <a:pt x="24105" y="1428469"/>
                    <a:pt x="14695" y="1419060"/>
                  </a:cubicBezTo>
                  <a:cubicBezTo>
                    <a:pt x="5286" y="1409650"/>
                    <a:pt x="0" y="1396889"/>
                    <a:pt x="0" y="1383582"/>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20" id="20"/>
            <p:cNvSpPr txBox="true"/>
            <p:nvPr/>
          </p:nvSpPr>
          <p:spPr>
            <a:xfrm>
              <a:off x="0" y="-19050"/>
              <a:ext cx="812800" cy="1452805"/>
            </a:xfrm>
            <a:prstGeom prst="rect">
              <a:avLst/>
            </a:prstGeom>
          </p:spPr>
          <p:txBody>
            <a:bodyPr anchor="ctr" rtlCol="false" tIns="50800" lIns="50800" bIns="50800" rIns="50800"/>
            <a:lstStyle/>
            <a:p>
              <a:pPr algn="ctr">
                <a:lnSpc>
                  <a:spcPts val="2859"/>
                </a:lnSpc>
              </a:pPr>
            </a:p>
          </p:txBody>
        </p:sp>
      </p:grpSp>
      <p:grpSp>
        <p:nvGrpSpPr>
          <p:cNvPr name="Group 21" id="21"/>
          <p:cNvGrpSpPr/>
          <p:nvPr/>
        </p:nvGrpSpPr>
        <p:grpSpPr>
          <a:xfrm rot="0">
            <a:off x="11012766" y="5011862"/>
            <a:ext cx="3086100" cy="507624"/>
            <a:chOff x="0" y="0"/>
            <a:chExt cx="812800" cy="133695"/>
          </a:xfrm>
        </p:grpSpPr>
        <p:sp>
          <p:nvSpPr>
            <p:cNvPr name="Freeform 22" id="22"/>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23" id="23"/>
            <p:cNvSpPr txBox="true"/>
            <p:nvPr/>
          </p:nvSpPr>
          <p:spPr>
            <a:xfrm>
              <a:off x="0" y="-19050"/>
              <a:ext cx="812800"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rPr>
                <a:t>Random Forest</a:t>
              </a:r>
            </a:p>
          </p:txBody>
        </p:sp>
      </p:grpSp>
      <p:sp>
        <p:nvSpPr>
          <p:cNvPr name="Freeform 24" id="24"/>
          <p:cNvSpPr/>
          <p:nvPr/>
        </p:nvSpPr>
        <p:spPr>
          <a:xfrm flipH="false" flipV="false" rot="0">
            <a:off x="4995188" y="3476002"/>
            <a:ext cx="1435655" cy="1429274"/>
          </a:xfrm>
          <a:custGeom>
            <a:avLst/>
            <a:gdLst/>
            <a:ahLst/>
            <a:cxnLst/>
            <a:rect r="r" b="b" t="t" l="l"/>
            <a:pathLst>
              <a:path h="1429274" w="1435655">
                <a:moveTo>
                  <a:pt x="0" y="0"/>
                </a:moveTo>
                <a:lnTo>
                  <a:pt x="1435655" y="0"/>
                </a:lnTo>
                <a:lnTo>
                  <a:pt x="1435655" y="1429274"/>
                </a:lnTo>
                <a:lnTo>
                  <a:pt x="0" y="1429274"/>
                </a:lnTo>
                <a:lnTo>
                  <a:pt x="0" y="0"/>
                </a:lnTo>
                <a:close/>
              </a:path>
            </a:pathLst>
          </a:custGeom>
          <a:blipFill>
            <a:blip r:embed="rId3"/>
            <a:stretch>
              <a:fillRect l="0" t="0" r="0" b="0"/>
            </a:stretch>
          </a:blipFill>
        </p:spPr>
      </p:sp>
      <p:sp>
        <p:nvSpPr>
          <p:cNvPr name="TextBox 25" id="25"/>
          <p:cNvSpPr txBox="true"/>
          <p:nvPr/>
        </p:nvSpPr>
        <p:spPr>
          <a:xfrm rot="0">
            <a:off x="3690980" y="1721361"/>
            <a:ext cx="10906040" cy="688568"/>
          </a:xfrm>
          <a:prstGeom prst="rect">
            <a:avLst/>
          </a:prstGeom>
        </p:spPr>
        <p:txBody>
          <a:bodyPr anchor="t" rtlCol="false" tIns="0" lIns="0" bIns="0" rIns="0">
            <a:spAutoFit/>
          </a:bodyPr>
          <a:lstStyle/>
          <a:p>
            <a:pPr algn="ctr" marL="0" indent="0" lvl="0">
              <a:lnSpc>
                <a:spcPts val="5582"/>
              </a:lnSpc>
              <a:spcBef>
                <a:spcPct val="0"/>
              </a:spcBef>
            </a:pPr>
            <a:r>
              <a:rPr lang="en-US" sz="4045" spc="32">
                <a:solidFill>
                  <a:srgbClr val="010101"/>
                </a:solidFill>
                <a:latin typeface="Archivo Black"/>
              </a:rPr>
              <a:t>CLASSIFICATION MODELS</a:t>
            </a:r>
          </a:p>
        </p:txBody>
      </p:sp>
      <p:sp>
        <p:nvSpPr>
          <p:cNvPr name="TextBox 26" id="26"/>
          <p:cNvSpPr txBox="true"/>
          <p:nvPr/>
        </p:nvSpPr>
        <p:spPr>
          <a:xfrm rot="0">
            <a:off x="4351964" y="5733469"/>
            <a:ext cx="2722103" cy="2565797"/>
          </a:xfrm>
          <a:prstGeom prst="rect">
            <a:avLst/>
          </a:prstGeom>
        </p:spPr>
        <p:txBody>
          <a:bodyPr anchor="t" rtlCol="false" tIns="0" lIns="0" bIns="0" rIns="0">
            <a:spAutoFit/>
          </a:bodyPr>
          <a:lstStyle/>
          <a:p>
            <a:pPr algn="ctr">
              <a:lnSpc>
                <a:spcPts val="2084"/>
              </a:lnSpc>
            </a:pPr>
            <a:r>
              <a:rPr lang="en-US" sz="1510" spc="148">
                <a:solidFill>
                  <a:srgbClr val="231F20"/>
                </a:solidFill>
                <a:latin typeface="Montserrat Light"/>
              </a:rPr>
              <a:t>MLP is a flexible learner adept at recognizing complex patterns in data.</a:t>
            </a:r>
          </a:p>
          <a:p>
            <a:pPr algn="ctr">
              <a:lnSpc>
                <a:spcPts val="2084"/>
              </a:lnSpc>
            </a:pPr>
            <a:r>
              <a:rPr lang="en-US" sz="1510" spc="148">
                <a:solidFill>
                  <a:srgbClr val="0330DC"/>
                </a:solidFill>
                <a:latin typeface="Montserrat Light"/>
              </a:rPr>
              <a:t>Parameters</a:t>
            </a:r>
          </a:p>
          <a:p>
            <a:pPr algn="ctr" marL="0" indent="0" lvl="0">
              <a:lnSpc>
                <a:spcPts val="2084"/>
              </a:lnSpc>
              <a:spcBef>
                <a:spcPct val="0"/>
              </a:spcBef>
            </a:pPr>
            <a:r>
              <a:rPr lang="en-US" sz="1510" spc="148">
                <a:solidFill>
                  <a:srgbClr val="231F20"/>
                </a:solidFill>
                <a:latin typeface="Montserrat Light"/>
              </a:rPr>
              <a:t>Activation: tanh Learning rate: 0.0001 Hidden layer sizes: (50, ) Max iteration: 500 Solver: SGD</a:t>
            </a:r>
          </a:p>
        </p:txBody>
      </p:sp>
      <p:sp>
        <p:nvSpPr>
          <p:cNvPr name="TextBox 27" id="27"/>
          <p:cNvSpPr txBox="true"/>
          <p:nvPr/>
        </p:nvSpPr>
        <p:spPr>
          <a:xfrm rot="0">
            <a:off x="7756788" y="5733469"/>
            <a:ext cx="2722103" cy="2308622"/>
          </a:xfrm>
          <a:prstGeom prst="rect">
            <a:avLst/>
          </a:prstGeom>
        </p:spPr>
        <p:txBody>
          <a:bodyPr anchor="t" rtlCol="false" tIns="0" lIns="0" bIns="0" rIns="0">
            <a:spAutoFit/>
          </a:bodyPr>
          <a:lstStyle/>
          <a:p>
            <a:pPr algn="ctr">
              <a:lnSpc>
                <a:spcPts val="2084"/>
              </a:lnSpc>
            </a:pPr>
            <a:r>
              <a:rPr lang="en-US" sz="1510" spc="148">
                <a:solidFill>
                  <a:srgbClr val="231F20"/>
                </a:solidFill>
                <a:latin typeface="Montserrat Light"/>
              </a:rPr>
              <a:t>SVM demonstrates a keen ability to draw clear boundaries between different data points, aiding in effective prediction.</a:t>
            </a:r>
          </a:p>
          <a:p>
            <a:pPr algn="ctr">
              <a:lnSpc>
                <a:spcPts val="2084"/>
              </a:lnSpc>
            </a:pPr>
            <a:r>
              <a:rPr lang="en-US" sz="1510" spc="148">
                <a:solidFill>
                  <a:srgbClr val="0330DC"/>
                </a:solidFill>
                <a:latin typeface="Montserrat Light"/>
              </a:rPr>
              <a:t>Parameters</a:t>
            </a:r>
          </a:p>
          <a:p>
            <a:pPr algn="ctr">
              <a:lnSpc>
                <a:spcPts val="2084"/>
              </a:lnSpc>
            </a:pPr>
            <a:r>
              <a:rPr lang="en-US" sz="1510" spc="148">
                <a:solidFill>
                  <a:srgbClr val="231F20"/>
                </a:solidFill>
                <a:latin typeface="Montserrat Light"/>
              </a:rPr>
              <a:t>C: 1</a:t>
            </a:r>
          </a:p>
          <a:p>
            <a:pPr algn="ctr" marL="0" indent="0" lvl="0">
              <a:lnSpc>
                <a:spcPts val="2084"/>
              </a:lnSpc>
              <a:spcBef>
                <a:spcPct val="0"/>
              </a:spcBef>
            </a:pPr>
            <a:r>
              <a:rPr lang="en-US" sz="1510" spc="148">
                <a:solidFill>
                  <a:srgbClr val="231F20"/>
                </a:solidFill>
                <a:latin typeface="Montserrat Light"/>
              </a:rPr>
              <a:t>Kernal: linear</a:t>
            </a:r>
          </a:p>
        </p:txBody>
      </p:sp>
      <p:sp>
        <p:nvSpPr>
          <p:cNvPr name="TextBox 28" id="28"/>
          <p:cNvSpPr txBox="true"/>
          <p:nvPr/>
        </p:nvSpPr>
        <p:spPr>
          <a:xfrm rot="0">
            <a:off x="11157213" y="5733469"/>
            <a:ext cx="2722103" cy="2565797"/>
          </a:xfrm>
          <a:prstGeom prst="rect">
            <a:avLst/>
          </a:prstGeom>
        </p:spPr>
        <p:txBody>
          <a:bodyPr anchor="t" rtlCol="false" tIns="0" lIns="0" bIns="0" rIns="0">
            <a:spAutoFit/>
          </a:bodyPr>
          <a:lstStyle/>
          <a:p>
            <a:pPr algn="ctr">
              <a:lnSpc>
                <a:spcPts val="2084"/>
              </a:lnSpc>
            </a:pPr>
            <a:r>
              <a:rPr lang="en-US" sz="1510" spc="148">
                <a:solidFill>
                  <a:srgbClr val="231F20"/>
                </a:solidFill>
                <a:latin typeface="Montserrat Light"/>
              </a:rPr>
              <a:t>RF is a collaborative model that combines insights from multiple decision trees for perfect predictions</a:t>
            </a:r>
          </a:p>
          <a:p>
            <a:pPr algn="ctr">
              <a:lnSpc>
                <a:spcPts val="2084"/>
              </a:lnSpc>
            </a:pPr>
            <a:r>
              <a:rPr lang="en-US" sz="1510" spc="148">
                <a:solidFill>
                  <a:srgbClr val="0330DC"/>
                </a:solidFill>
                <a:latin typeface="Montserrat Light"/>
              </a:rPr>
              <a:t>Parameters</a:t>
            </a:r>
          </a:p>
          <a:p>
            <a:pPr algn="ctr">
              <a:lnSpc>
                <a:spcPts val="2084"/>
              </a:lnSpc>
            </a:pPr>
            <a:r>
              <a:rPr lang="en-US" sz="1510" spc="148">
                <a:solidFill>
                  <a:srgbClr val="231F20"/>
                </a:solidFill>
                <a:latin typeface="Montserrat Light"/>
              </a:rPr>
              <a:t>Bootstrap: True</a:t>
            </a:r>
          </a:p>
          <a:p>
            <a:pPr algn="ctr">
              <a:lnSpc>
                <a:spcPts val="2084"/>
              </a:lnSpc>
            </a:pPr>
            <a:r>
              <a:rPr lang="en-US" sz="1510" spc="148">
                <a:solidFill>
                  <a:srgbClr val="231F20"/>
                </a:solidFill>
                <a:latin typeface="Montserrat Light"/>
              </a:rPr>
              <a:t>Min samples leaf: 4</a:t>
            </a:r>
          </a:p>
          <a:p>
            <a:pPr algn="ctr">
              <a:lnSpc>
                <a:spcPts val="2084"/>
              </a:lnSpc>
            </a:pPr>
            <a:r>
              <a:rPr lang="en-US" sz="1510" spc="148">
                <a:solidFill>
                  <a:srgbClr val="231F20"/>
                </a:solidFill>
                <a:latin typeface="Montserrat Light"/>
              </a:rPr>
              <a:t>Min samples split: 2</a:t>
            </a:r>
          </a:p>
          <a:p>
            <a:pPr algn="ctr" marL="0" indent="0" lvl="0">
              <a:lnSpc>
                <a:spcPts val="2084"/>
              </a:lnSpc>
              <a:spcBef>
                <a:spcPct val="0"/>
              </a:spcBef>
            </a:pPr>
            <a:r>
              <a:rPr lang="en-US" sz="1510" spc="148">
                <a:solidFill>
                  <a:srgbClr val="231F20"/>
                </a:solidFill>
                <a:latin typeface="Montserrat Light"/>
              </a:rPr>
              <a:t>N estimators: 200</a:t>
            </a:r>
          </a:p>
        </p:txBody>
      </p:sp>
      <p:sp>
        <p:nvSpPr>
          <p:cNvPr name="Freeform 29" id="29"/>
          <p:cNvSpPr/>
          <p:nvPr/>
        </p:nvSpPr>
        <p:spPr>
          <a:xfrm flipH="false" flipV="false" rot="0">
            <a:off x="8444557" y="3476002"/>
            <a:ext cx="1435655" cy="1429274"/>
          </a:xfrm>
          <a:custGeom>
            <a:avLst/>
            <a:gdLst/>
            <a:ahLst/>
            <a:cxnLst/>
            <a:rect r="r" b="b" t="t" l="l"/>
            <a:pathLst>
              <a:path h="1429274" w="1435655">
                <a:moveTo>
                  <a:pt x="0" y="0"/>
                </a:moveTo>
                <a:lnTo>
                  <a:pt x="1435654" y="0"/>
                </a:lnTo>
                <a:lnTo>
                  <a:pt x="1435654" y="1429274"/>
                </a:lnTo>
                <a:lnTo>
                  <a:pt x="0" y="1429274"/>
                </a:lnTo>
                <a:lnTo>
                  <a:pt x="0" y="0"/>
                </a:lnTo>
                <a:close/>
              </a:path>
            </a:pathLst>
          </a:custGeom>
          <a:blipFill>
            <a:blip r:embed="rId3"/>
            <a:stretch>
              <a:fillRect l="0" t="0" r="0" b="0"/>
            </a:stretch>
          </a:blipFill>
        </p:spPr>
      </p:sp>
      <p:sp>
        <p:nvSpPr>
          <p:cNvPr name="Freeform 30" id="30"/>
          <p:cNvSpPr/>
          <p:nvPr/>
        </p:nvSpPr>
        <p:spPr>
          <a:xfrm flipH="false" flipV="false" rot="0">
            <a:off x="11837989" y="3476002"/>
            <a:ext cx="1435655" cy="1429274"/>
          </a:xfrm>
          <a:custGeom>
            <a:avLst/>
            <a:gdLst/>
            <a:ahLst/>
            <a:cxnLst/>
            <a:rect r="r" b="b" t="t" l="l"/>
            <a:pathLst>
              <a:path h="1429274" w="1435655">
                <a:moveTo>
                  <a:pt x="0" y="0"/>
                </a:moveTo>
                <a:lnTo>
                  <a:pt x="1435655" y="0"/>
                </a:lnTo>
                <a:lnTo>
                  <a:pt x="1435655" y="1429274"/>
                </a:lnTo>
                <a:lnTo>
                  <a:pt x="0" y="1429274"/>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3633714"/>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6054542"/>
            <a:ext cx="18288000" cy="7648494"/>
          </a:xfrm>
          <a:custGeom>
            <a:avLst/>
            <a:gdLst/>
            <a:ahLst/>
            <a:cxnLst/>
            <a:rect r="r" b="b" t="t" l="l"/>
            <a:pathLst>
              <a:path h="7648494" w="18288000">
                <a:moveTo>
                  <a:pt x="0" y="0"/>
                </a:moveTo>
                <a:lnTo>
                  <a:pt x="18288000" y="0"/>
                </a:lnTo>
                <a:lnTo>
                  <a:pt x="18288000" y="7648494"/>
                </a:lnTo>
                <a:lnTo>
                  <a:pt x="0" y="7648494"/>
                </a:lnTo>
                <a:lnTo>
                  <a:pt x="0" y="0"/>
                </a:lnTo>
                <a:close/>
              </a:path>
            </a:pathLst>
          </a:custGeom>
          <a:blipFill>
            <a:blip r:embed="rId3"/>
            <a:stretch>
              <a:fillRect l="0" t="-15867" r="0" b="-18230"/>
            </a:stretch>
          </a:blipFill>
        </p:spPr>
      </p:sp>
      <p:grpSp>
        <p:nvGrpSpPr>
          <p:cNvPr name="Group 7" id="7"/>
          <p:cNvGrpSpPr/>
          <p:nvPr/>
        </p:nvGrpSpPr>
        <p:grpSpPr>
          <a:xfrm rot="0">
            <a:off x="1739474" y="3659343"/>
            <a:ext cx="4595005" cy="4225158"/>
            <a:chOff x="0" y="0"/>
            <a:chExt cx="1210207" cy="1112799"/>
          </a:xfrm>
        </p:grpSpPr>
        <p:sp>
          <p:nvSpPr>
            <p:cNvPr name="Freeform 8" id="8"/>
            <p:cNvSpPr/>
            <p:nvPr/>
          </p:nvSpPr>
          <p:spPr>
            <a:xfrm flipH="false" flipV="false" rot="0">
              <a:off x="0" y="0"/>
              <a:ext cx="1210207" cy="1112799"/>
            </a:xfrm>
            <a:custGeom>
              <a:avLst/>
              <a:gdLst/>
              <a:ahLst/>
              <a:cxnLst/>
              <a:rect r="r" b="b" t="t" l="l"/>
              <a:pathLst>
                <a:path h="1112799" w="1210207">
                  <a:moveTo>
                    <a:pt x="33697" y="0"/>
                  </a:moveTo>
                  <a:lnTo>
                    <a:pt x="1176510" y="0"/>
                  </a:lnTo>
                  <a:cubicBezTo>
                    <a:pt x="1195120" y="0"/>
                    <a:pt x="1210207" y="15087"/>
                    <a:pt x="1210207" y="33697"/>
                  </a:cubicBezTo>
                  <a:lnTo>
                    <a:pt x="1210207" y="1079102"/>
                  </a:lnTo>
                  <a:cubicBezTo>
                    <a:pt x="1210207" y="1088039"/>
                    <a:pt x="1206657" y="1096610"/>
                    <a:pt x="1200337" y="1102929"/>
                  </a:cubicBezTo>
                  <a:cubicBezTo>
                    <a:pt x="1194018" y="1109249"/>
                    <a:pt x="1185447" y="1112799"/>
                    <a:pt x="1176510" y="1112799"/>
                  </a:cubicBezTo>
                  <a:lnTo>
                    <a:pt x="33697" y="1112799"/>
                  </a:lnTo>
                  <a:cubicBezTo>
                    <a:pt x="24760" y="1112799"/>
                    <a:pt x="16189" y="1109249"/>
                    <a:pt x="9870" y="1102929"/>
                  </a:cubicBezTo>
                  <a:cubicBezTo>
                    <a:pt x="3550" y="1096610"/>
                    <a:pt x="0" y="1088039"/>
                    <a:pt x="0" y="1079102"/>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name="TextBox 9" id="9"/>
            <p:cNvSpPr txBox="true"/>
            <p:nvPr/>
          </p:nvSpPr>
          <p:spPr>
            <a:xfrm>
              <a:off x="0" y="-19050"/>
              <a:ext cx="1210207" cy="1131849"/>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4736773" y="962025"/>
            <a:ext cx="8904094" cy="1170425"/>
          </a:xfrm>
          <a:prstGeom prst="rect">
            <a:avLst/>
          </a:prstGeom>
        </p:spPr>
        <p:txBody>
          <a:bodyPr anchor="t" rtlCol="false" tIns="0" lIns="0" bIns="0" rIns="0">
            <a:spAutoFit/>
          </a:bodyPr>
          <a:lstStyle/>
          <a:p>
            <a:pPr algn="ctr">
              <a:lnSpc>
                <a:spcPts val="4669"/>
              </a:lnSpc>
            </a:pPr>
            <a:r>
              <a:rPr lang="en-US" sz="3383" spc="118">
                <a:solidFill>
                  <a:srgbClr val="010101"/>
                </a:solidFill>
                <a:latin typeface="Archivo Black"/>
              </a:rPr>
              <a:t>EXPERIMENT SETUP AND RESULTS</a:t>
            </a:r>
          </a:p>
          <a:p>
            <a:pPr algn="ctr" marL="0" indent="0" lvl="0">
              <a:lnSpc>
                <a:spcPts val="4669"/>
              </a:lnSpc>
              <a:spcBef>
                <a:spcPct val="0"/>
              </a:spcBef>
            </a:pPr>
            <a:r>
              <a:rPr lang="en-US" sz="3383" spc="118">
                <a:solidFill>
                  <a:srgbClr val="010101"/>
                </a:solidFill>
                <a:latin typeface="Archivo Black"/>
              </a:rPr>
              <a:t>TIME SERIES MODELS</a:t>
            </a:r>
          </a:p>
        </p:txBody>
      </p:sp>
      <p:sp>
        <p:nvSpPr>
          <p:cNvPr name="TextBox 11" id="11"/>
          <p:cNvSpPr txBox="true"/>
          <p:nvPr/>
        </p:nvSpPr>
        <p:spPr>
          <a:xfrm rot="0">
            <a:off x="4623890" y="2342000"/>
            <a:ext cx="9134523" cy="732145"/>
          </a:xfrm>
          <a:prstGeom prst="rect">
            <a:avLst/>
          </a:prstGeom>
        </p:spPr>
        <p:txBody>
          <a:bodyPr anchor="t" rtlCol="false" tIns="0" lIns="0" bIns="0" rIns="0">
            <a:spAutoFit/>
          </a:bodyPr>
          <a:lstStyle/>
          <a:p>
            <a:pPr algn="ctr">
              <a:lnSpc>
                <a:spcPts val="2800"/>
              </a:lnSpc>
            </a:pPr>
            <a:r>
              <a:rPr lang="en-US" sz="2000">
                <a:solidFill>
                  <a:srgbClr val="BB8F24"/>
                </a:solidFill>
                <a:latin typeface="Montserrat Light Bold"/>
              </a:rPr>
              <a:t>The dataset was split into training and testing sets using 80% split. Time series models used a 14-day rolling window for training.</a:t>
            </a:r>
          </a:p>
        </p:txBody>
      </p:sp>
      <p:grpSp>
        <p:nvGrpSpPr>
          <p:cNvPr name="Group 12" id="12"/>
          <p:cNvGrpSpPr/>
          <p:nvPr/>
        </p:nvGrpSpPr>
        <p:grpSpPr>
          <a:xfrm rot="0">
            <a:off x="1981480" y="3502974"/>
            <a:ext cx="1047779" cy="1124013"/>
            <a:chOff x="0" y="0"/>
            <a:chExt cx="2127600" cy="2282400"/>
          </a:xfrm>
        </p:grpSpPr>
        <p:sp>
          <p:nvSpPr>
            <p:cNvPr name="Freeform 13" id="13"/>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981E1C"/>
            </a:solidFill>
          </p:spPr>
        </p:sp>
      </p:grpSp>
      <p:sp>
        <p:nvSpPr>
          <p:cNvPr name="TextBox 14" id="14"/>
          <p:cNvSpPr txBox="true"/>
          <p:nvPr/>
        </p:nvSpPr>
        <p:spPr>
          <a:xfrm rot="0">
            <a:off x="3211520" y="3882967"/>
            <a:ext cx="2745392" cy="358174"/>
          </a:xfrm>
          <a:prstGeom prst="rect">
            <a:avLst/>
          </a:prstGeom>
        </p:spPr>
        <p:txBody>
          <a:bodyPr anchor="t" rtlCol="false" tIns="0" lIns="0" bIns="0" rIns="0">
            <a:spAutoFit/>
          </a:bodyPr>
          <a:lstStyle/>
          <a:p>
            <a:pPr algn="l" marL="0" indent="0" lvl="1">
              <a:lnSpc>
                <a:spcPts val="2992"/>
              </a:lnSpc>
              <a:spcBef>
                <a:spcPct val="0"/>
              </a:spcBef>
            </a:pPr>
            <a:r>
              <a:rPr lang="en-US" sz="2168" spc="212">
                <a:solidFill>
                  <a:srgbClr val="000000"/>
                </a:solidFill>
                <a:latin typeface="Montserrat Classic Bold"/>
              </a:rPr>
              <a:t>ESN</a:t>
            </a:r>
            <a:r>
              <a:rPr lang="en-US" sz="2168" spc="212" strike="noStrike" u="none">
                <a:solidFill>
                  <a:srgbClr val="000000"/>
                </a:solidFill>
                <a:latin typeface="Montserrat Classic Bold"/>
              </a:rPr>
              <a:t> 1</a:t>
            </a:r>
          </a:p>
        </p:txBody>
      </p:sp>
      <p:grpSp>
        <p:nvGrpSpPr>
          <p:cNvPr name="Group 15" id="15"/>
          <p:cNvGrpSpPr/>
          <p:nvPr/>
        </p:nvGrpSpPr>
        <p:grpSpPr>
          <a:xfrm rot="0">
            <a:off x="6844166" y="3659343"/>
            <a:ext cx="4595005" cy="4225158"/>
            <a:chOff x="0" y="0"/>
            <a:chExt cx="1210207" cy="1112799"/>
          </a:xfrm>
        </p:grpSpPr>
        <p:sp>
          <p:nvSpPr>
            <p:cNvPr name="Freeform 16" id="16"/>
            <p:cNvSpPr/>
            <p:nvPr/>
          </p:nvSpPr>
          <p:spPr>
            <a:xfrm flipH="false" flipV="false" rot="0">
              <a:off x="0" y="0"/>
              <a:ext cx="1210207" cy="1112799"/>
            </a:xfrm>
            <a:custGeom>
              <a:avLst/>
              <a:gdLst/>
              <a:ahLst/>
              <a:cxnLst/>
              <a:rect r="r" b="b" t="t" l="l"/>
              <a:pathLst>
                <a:path h="1112799" w="1210207">
                  <a:moveTo>
                    <a:pt x="33697" y="0"/>
                  </a:moveTo>
                  <a:lnTo>
                    <a:pt x="1176510" y="0"/>
                  </a:lnTo>
                  <a:cubicBezTo>
                    <a:pt x="1195120" y="0"/>
                    <a:pt x="1210207" y="15087"/>
                    <a:pt x="1210207" y="33697"/>
                  </a:cubicBezTo>
                  <a:lnTo>
                    <a:pt x="1210207" y="1079102"/>
                  </a:lnTo>
                  <a:cubicBezTo>
                    <a:pt x="1210207" y="1088039"/>
                    <a:pt x="1206657" y="1096610"/>
                    <a:pt x="1200337" y="1102929"/>
                  </a:cubicBezTo>
                  <a:cubicBezTo>
                    <a:pt x="1194018" y="1109249"/>
                    <a:pt x="1185447" y="1112799"/>
                    <a:pt x="1176510" y="1112799"/>
                  </a:cubicBezTo>
                  <a:lnTo>
                    <a:pt x="33697" y="1112799"/>
                  </a:lnTo>
                  <a:cubicBezTo>
                    <a:pt x="24760" y="1112799"/>
                    <a:pt x="16189" y="1109249"/>
                    <a:pt x="9870" y="1102929"/>
                  </a:cubicBezTo>
                  <a:cubicBezTo>
                    <a:pt x="3550" y="1096610"/>
                    <a:pt x="0" y="1088039"/>
                    <a:pt x="0" y="1079102"/>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name="TextBox 17" id="17"/>
            <p:cNvSpPr txBox="true"/>
            <p:nvPr/>
          </p:nvSpPr>
          <p:spPr>
            <a:xfrm>
              <a:off x="0" y="-19050"/>
              <a:ext cx="1210207" cy="1131849"/>
            </a:xfrm>
            <a:prstGeom prst="rect">
              <a:avLst/>
            </a:prstGeom>
          </p:spPr>
          <p:txBody>
            <a:bodyPr anchor="ctr" rtlCol="false" tIns="50800" lIns="50800" bIns="50800" rIns="50800"/>
            <a:lstStyle/>
            <a:p>
              <a:pPr algn="ctr">
                <a:lnSpc>
                  <a:spcPts val="2859"/>
                </a:lnSpc>
              </a:pPr>
            </a:p>
          </p:txBody>
        </p:sp>
      </p:grpSp>
      <p:grpSp>
        <p:nvGrpSpPr>
          <p:cNvPr name="Group 18" id="18"/>
          <p:cNvGrpSpPr/>
          <p:nvPr/>
        </p:nvGrpSpPr>
        <p:grpSpPr>
          <a:xfrm rot="0">
            <a:off x="7086172" y="3502974"/>
            <a:ext cx="1047779" cy="1124013"/>
            <a:chOff x="0" y="0"/>
            <a:chExt cx="2127600" cy="2282400"/>
          </a:xfrm>
        </p:grpSpPr>
        <p:sp>
          <p:nvSpPr>
            <p:cNvPr name="Freeform 19" id="19"/>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981E1C"/>
            </a:solidFill>
          </p:spPr>
        </p:sp>
      </p:grpSp>
      <p:grpSp>
        <p:nvGrpSpPr>
          <p:cNvPr name="Group 20" id="20"/>
          <p:cNvGrpSpPr/>
          <p:nvPr/>
        </p:nvGrpSpPr>
        <p:grpSpPr>
          <a:xfrm rot="0">
            <a:off x="7120798" y="4557983"/>
            <a:ext cx="4140708" cy="2406943"/>
            <a:chOff x="0" y="0"/>
            <a:chExt cx="12791796" cy="7435714"/>
          </a:xfrm>
        </p:grpSpPr>
        <p:sp>
          <p:nvSpPr>
            <p:cNvPr name="Freeform 21" id="21"/>
            <p:cNvSpPr/>
            <p:nvPr/>
          </p:nvSpPr>
          <p:spPr>
            <a:xfrm flipH="false" flipV="false" rot="0">
              <a:off x="0" y="0"/>
              <a:ext cx="12791796" cy="7436984"/>
            </a:xfrm>
            <a:custGeom>
              <a:avLst/>
              <a:gdLst/>
              <a:ahLst/>
              <a:cxnLst/>
              <a:rect r="r" b="b" t="t" l="l"/>
              <a:pathLst>
                <a:path h="7436984" w="12791796">
                  <a:moveTo>
                    <a:pt x="0" y="6973212"/>
                  </a:moveTo>
                  <a:lnTo>
                    <a:pt x="0" y="462501"/>
                  </a:lnTo>
                  <a:cubicBezTo>
                    <a:pt x="0" y="206713"/>
                    <a:pt x="355612" y="0"/>
                    <a:pt x="795650" y="0"/>
                  </a:cubicBezTo>
                  <a:lnTo>
                    <a:pt x="11998705" y="0"/>
                  </a:lnTo>
                  <a:cubicBezTo>
                    <a:pt x="12436184" y="0"/>
                    <a:pt x="12791796" y="206713"/>
                    <a:pt x="12791796" y="462501"/>
                  </a:cubicBezTo>
                  <a:lnTo>
                    <a:pt x="12791796" y="6974699"/>
                  </a:lnTo>
                  <a:cubicBezTo>
                    <a:pt x="12791796" y="7230487"/>
                    <a:pt x="12436184" y="7436984"/>
                    <a:pt x="11996146" y="7436984"/>
                  </a:cubicBezTo>
                  <a:lnTo>
                    <a:pt x="795650" y="7436984"/>
                  </a:lnTo>
                  <a:cubicBezTo>
                    <a:pt x="355612" y="7435714"/>
                    <a:pt x="0" y="7229001"/>
                    <a:pt x="0" y="6973212"/>
                  </a:cubicBezTo>
                  <a:close/>
                </a:path>
              </a:pathLst>
            </a:custGeom>
            <a:blipFill>
              <a:blip r:embed="rId4"/>
              <a:stretch>
                <a:fillRect l="0" t="-4564" r="0" b="-4564"/>
              </a:stretch>
            </a:blipFill>
          </p:spPr>
        </p:sp>
      </p:grpSp>
      <p:sp>
        <p:nvSpPr>
          <p:cNvPr name="TextBox 22" id="22"/>
          <p:cNvSpPr txBox="true"/>
          <p:nvPr/>
        </p:nvSpPr>
        <p:spPr>
          <a:xfrm rot="0">
            <a:off x="8316212" y="3882967"/>
            <a:ext cx="2745392" cy="358174"/>
          </a:xfrm>
          <a:prstGeom prst="rect">
            <a:avLst/>
          </a:prstGeom>
        </p:spPr>
        <p:txBody>
          <a:bodyPr anchor="t" rtlCol="false" tIns="0" lIns="0" bIns="0" rIns="0">
            <a:spAutoFit/>
          </a:bodyPr>
          <a:lstStyle/>
          <a:p>
            <a:pPr algn="l" marL="0" indent="0" lvl="1">
              <a:lnSpc>
                <a:spcPts val="2992"/>
              </a:lnSpc>
              <a:spcBef>
                <a:spcPct val="0"/>
              </a:spcBef>
            </a:pPr>
            <a:r>
              <a:rPr lang="en-US" sz="2168" spc="212">
                <a:solidFill>
                  <a:srgbClr val="000000"/>
                </a:solidFill>
                <a:latin typeface="Montserrat Classic Bold"/>
              </a:rPr>
              <a:t>LSTM</a:t>
            </a:r>
            <a:r>
              <a:rPr lang="en-US" sz="2168" spc="212" strike="noStrike" u="none">
                <a:solidFill>
                  <a:srgbClr val="000000"/>
                </a:solidFill>
                <a:latin typeface="Montserrat Classic Bold"/>
              </a:rPr>
              <a:t> 2</a:t>
            </a:r>
          </a:p>
        </p:txBody>
      </p:sp>
      <p:sp>
        <p:nvSpPr>
          <p:cNvPr name="TextBox 23" id="23"/>
          <p:cNvSpPr txBox="true"/>
          <p:nvPr/>
        </p:nvSpPr>
        <p:spPr>
          <a:xfrm rot="0">
            <a:off x="7031965" y="7099255"/>
            <a:ext cx="4318373" cy="533738"/>
          </a:xfrm>
          <a:prstGeom prst="rect">
            <a:avLst/>
          </a:prstGeom>
        </p:spPr>
        <p:txBody>
          <a:bodyPr anchor="t" rtlCol="false" tIns="0" lIns="0" bIns="0" rIns="0">
            <a:spAutoFit/>
          </a:bodyPr>
          <a:lstStyle/>
          <a:p>
            <a:pPr algn="ctr">
              <a:lnSpc>
                <a:spcPts val="2049"/>
              </a:lnSpc>
            </a:pPr>
            <a:r>
              <a:rPr lang="en-US" sz="1485" spc="145">
                <a:solidFill>
                  <a:srgbClr val="000000"/>
                </a:solidFill>
                <a:latin typeface="Montserrat Light Bold"/>
              </a:rPr>
              <a:t>LSTM outperformed with MSE of 0.017.</a:t>
            </a:r>
          </a:p>
        </p:txBody>
      </p:sp>
      <p:grpSp>
        <p:nvGrpSpPr>
          <p:cNvPr name="Group 24" id="24"/>
          <p:cNvGrpSpPr/>
          <p:nvPr/>
        </p:nvGrpSpPr>
        <p:grpSpPr>
          <a:xfrm rot="0">
            <a:off x="11953521" y="3659343"/>
            <a:ext cx="4595005" cy="4225158"/>
            <a:chOff x="0" y="0"/>
            <a:chExt cx="1210207" cy="1112799"/>
          </a:xfrm>
        </p:grpSpPr>
        <p:sp>
          <p:nvSpPr>
            <p:cNvPr name="Freeform 25" id="25"/>
            <p:cNvSpPr/>
            <p:nvPr/>
          </p:nvSpPr>
          <p:spPr>
            <a:xfrm flipH="false" flipV="false" rot="0">
              <a:off x="0" y="0"/>
              <a:ext cx="1210207" cy="1112799"/>
            </a:xfrm>
            <a:custGeom>
              <a:avLst/>
              <a:gdLst/>
              <a:ahLst/>
              <a:cxnLst/>
              <a:rect r="r" b="b" t="t" l="l"/>
              <a:pathLst>
                <a:path h="1112799" w="1210207">
                  <a:moveTo>
                    <a:pt x="33697" y="0"/>
                  </a:moveTo>
                  <a:lnTo>
                    <a:pt x="1176510" y="0"/>
                  </a:lnTo>
                  <a:cubicBezTo>
                    <a:pt x="1195120" y="0"/>
                    <a:pt x="1210207" y="15087"/>
                    <a:pt x="1210207" y="33697"/>
                  </a:cubicBezTo>
                  <a:lnTo>
                    <a:pt x="1210207" y="1079102"/>
                  </a:lnTo>
                  <a:cubicBezTo>
                    <a:pt x="1210207" y="1088039"/>
                    <a:pt x="1206657" y="1096610"/>
                    <a:pt x="1200337" y="1102929"/>
                  </a:cubicBezTo>
                  <a:cubicBezTo>
                    <a:pt x="1194018" y="1109249"/>
                    <a:pt x="1185447" y="1112799"/>
                    <a:pt x="1176510" y="1112799"/>
                  </a:cubicBezTo>
                  <a:lnTo>
                    <a:pt x="33697" y="1112799"/>
                  </a:lnTo>
                  <a:cubicBezTo>
                    <a:pt x="24760" y="1112799"/>
                    <a:pt x="16189" y="1109249"/>
                    <a:pt x="9870" y="1102929"/>
                  </a:cubicBezTo>
                  <a:cubicBezTo>
                    <a:pt x="3550" y="1096610"/>
                    <a:pt x="0" y="1088039"/>
                    <a:pt x="0" y="1079102"/>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name="TextBox 26" id="26"/>
            <p:cNvSpPr txBox="true"/>
            <p:nvPr/>
          </p:nvSpPr>
          <p:spPr>
            <a:xfrm>
              <a:off x="0" y="-19050"/>
              <a:ext cx="1210207" cy="1131849"/>
            </a:xfrm>
            <a:prstGeom prst="rect">
              <a:avLst/>
            </a:prstGeom>
          </p:spPr>
          <p:txBody>
            <a:bodyPr anchor="ctr" rtlCol="false" tIns="50800" lIns="50800" bIns="50800" rIns="50800"/>
            <a:lstStyle/>
            <a:p>
              <a:pPr algn="ctr">
                <a:lnSpc>
                  <a:spcPts val="2859"/>
                </a:lnSpc>
              </a:pPr>
            </a:p>
          </p:txBody>
        </p:sp>
      </p:grpSp>
      <p:grpSp>
        <p:nvGrpSpPr>
          <p:cNvPr name="Group 27" id="27"/>
          <p:cNvGrpSpPr/>
          <p:nvPr/>
        </p:nvGrpSpPr>
        <p:grpSpPr>
          <a:xfrm rot="0">
            <a:off x="12195527" y="3502974"/>
            <a:ext cx="1047779" cy="1124013"/>
            <a:chOff x="0" y="0"/>
            <a:chExt cx="2127600" cy="2282400"/>
          </a:xfrm>
        </p:grpSpPr>
        <p:sp>
          <p:nvSpPr>
            <p:cNvPr name="Freeform 28" id="28"/>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981E1C"/>
            </a:solidFill>
          </p:spPr>
        </p:sp>
      </p:grpSp>
      <p:sp>
        <p:nvSpPr>
          <p:cNvPr name="TextBox 29" id="29"/>
          <p:cNvSpPr txBox="true"/>
          <p:nvPr/>
        </p:nvSpPr>
        <p:spPr>
          <a:xfrm rot="0">
            <a:off x="13425567" y="3882967"/>
            <a:ext cx="2745392" cy="358174"/>
          </a:xfrm>
          <a:prstGeom prst="rect">
            <a:avLst/>
          </a:prstGeom>
        </p:spPr>
        <p:txBody>
          <a:bodyPr anchor="t" rtlCol="false" tIns="0" lIns="0" bIns="0" rIns="0">
            <a:spAutoFit/>
          </a:bodyPr>
          <a:lstStyle/>
          <a:p>
            <a:pPr algn="l" marL="0" indent="0" lvl="1">
              <a:lnSpc>
                <a:spcPts val="2992"/>
              </a:lnSpc>
              <a:spcBef>
                <a:spcPct val="0"/>
              </a:spcBef>
            </a:pPr>
            <a:r>
              <a:rPr lang="en-US" sz="2168" spc="212">
                <a:solidFill>
                  <a:srgbClr val="000000"/>
                </a:solidFill>
                <a:latin typeface="Montserrat Classic Bold"/>
              </a:rPr>
              <a:t>Bi-LSTM</a:t>
            </a:r>
            <a:r>
              <a:rPr lang="en-US" sz="2168" spc="212" strike="noStrike" u="none">
                <a:solidFill>
                  <a:srgbClr val="000000"/>
                </a:solidFill>
                <a:latin typeface="Montserrat Classic Bold"/>
              </a:rPr>
              <a:t> 3</a:t>
            </a:r>
          </a:p>
        </p:txBody>
      </p:sp>
      <p:grpSp>
        <p:nvGrpSpPr>
          <p:cNvPr name="Group 30" id="30"/>
          <p:cNvGrpSpPr/>
          <p:nvPr/>
        </p:nvGrpSpPr>
        <p:grpSpPr>
          <a:xfrm rot="0">
            <a:off x="12195527" y="4557983"/>
            <a:ext cx="4140708" cy="2406943"/>
            <a:chOff x="0" y="0"/>
            <a:chExt cx="12791796" cy="7435714"/>
          </a:xfrm>
        </p:grpSpPr>
        <p:sp>
          <p:nvSpPr>
            <p:cNvPr name="Freeform 31" id="31"/>
            <p:cNvSpPr/>
            <p:nvPr/>
          </p:nvSpPr>
          <p:spPr>
            <a:xfrm flipH="false" flipV="false" rot="0">
              <a:off x="0" y="0"/>
              <a:ext cx="12791796" cy="7436984"/>
            </a:xfrm>
            <a:custGeom>
              <a:avLst/>
              <a:gdLst/>
              <a:ahLst/>
              <a:cxnLst/>
              <a:rect r="r" b="b" t="t" l="l"/>
              <a:pathLst>
                <a:path h="7436984" w="12791796">
                  <a:moveTo>
                    <a:pt x="0" y="6973212"/>
                  </a:moveTo>
                  <a:lnTo>
                    <a:pt x="0" y="462501"/>
                  </a:lnTo>
                  <a:cubicBezTo>
                    <a:pt x="0" y="206713"/>
                    <a:pt x="355612" y="0"/>
                    <a:pt x="795650" y="0"/>
                  </a:cubicBezTo>
                  <a:lnTo>
                    <a:pt x="11998705" y="0"/>
                  </a:lnTo>
                  <a:cubicBezTo>
                    <a:pt x="12436184" y="0"/>
                    <a:pt x="12791796" y="206713"/>
                    <a:pt x="12791796" y="462501"/>
                  </a:cubicBezTo>
                  <a:lnTo>
                    <a:pt x="12791796" y="6974699"/>
                  </a:lnTo>
                  <a:cubicBezTo>
                    <a:pt x="12791796" y="7230487"/>
                    <a:pt x="12436184" y="7436984"/>
                    <a:pt x="11996146" y="7436984"/>
                  </a:cubicBezTo>
                  <a:lnTo>
                    <a:pt x="795650" y="7436984"/>
                  </a:lnTo>
                  <a:cubicBezTo>
                    <a:pt x="355612" y="7435714"/>
                    <a:pt x="0" y="7229001"/>
                    <a:pt x="0" y="6973212"/>
                  </a:cubicBezTo>
                  <a:close/>
                </a:path>
              </a:pathLst>
            </a:custGeom>
            <a:blipFill>
              <a:blip r:embed="rId4"/>
              <a:stretch>
                <a:fillRect l="0" t="-4564" r="0" b="-4564"/>
              </a:stretch>
            </a:blipFill>
          </p:spPr>
        </p:sp>
      </p:grpSp>
      <p:sp>
        <p:nvSpPr>
          <p:cNvPr name="TextBox 32" id="32"/>
          <p:cNvSpPr txBox="true"/>
          <p:nvPr/>
        </p:nvSpPr>
        <p:spPr>
          <a:xfrm rot="0">
            <a:off x="12134496" y="7099255"/>
            <a:ext cx="4318373" cy="533738"/>
          </a:xfrm>
          <a:prstGeom prst="rect">
            <a:avLst/>
          </a:prstGeom>
        </p:spPr>
        <p:txBody>
          <a:bodyPr anchor="t" rtlCol="false" tIns="0" lIns="0" bIns="0" rIns="0">
            <a:spAutoFit/>
          </a:bodyPr>
          <a:lstStyle/>
          <a:p>
            <a:pPr algn="ctr">
              <a:lnSpc>
                <a:spcPts val="2049"/>
              </a:lnSpc>
            </a:pPr>
            <a:r>
              <a:rPr lang="en-US" sz="1485" spc="145">
                <a:solidFill>
                  <a:srgbClr val="000000"/>
                </a:solidFill>
                <a:latin typeface="Montserrat Light Bold"/>
              </a:rPr>
              <a:t>Bi-LSTM outperformed with MSE of 0.022.</a:t>
            </a:r>
          </a:p>
        </p:txBody>
      </p:sp>
      <p:grpSp>
        <p:nvGrpSpPr>
          <p:cNvPr name="Group 33" id="33"/>
          <p:cNvGrpSpPr/>
          <p:nvPr/>
        </p:nvGrpSpPr>
        <p:grpSpPr>
          <a:xfrm rot="0">
            <a:off x="1966622" y="4568451"/>
            <a:ext cx="4140708" cy="2406943"/>
            <a:chOff x="0" y="0"/>
            <a:chExt cx="12791796" cy="7435714"/>
          </a:xfrm>
        </p:grpSpPr>
        <p:sp>
          <p:nvSpPr>
            <p:cNvPr name="Freeform 34" id="34"/>
            <p:cNvSpPr/>
            <p:nvPr/>
          </p:nvSpPr>
          <p:spPr>
            <a:xfrm flipH="false" flipV="false" rot="0">
              <a:off x="0" y="0"/>
              <a:ext cx="12791796" cy="7436984"/>
            </a:xfrm>
            <a:custGeom>
              <a:avLst/>
              <a:gdLst/>
              <a:ahLst/>
              <a:cxnLst/>
              <a:rect r="r" b="b" t="t" l="l"/>
              <a:pathLst>
                <a:path h="7436984" w="12791796">
                  <a:moveTo>
                    <a:pt x="0" y="6973212"/>
                  </a:moveTo>
                  <a:lnTo>
                    <a:pt x="0" y="462501"/>
                  </a:lnTo>
                  <a:cubicBezTo>
                    <a:pt x="0" y="206713"/>
                    <a:pt x="355612" y="0"/>
                    <a:pt x="795650" y="0"/>
                  </a:cubicBezTo>
                  <a:lnTo>
                    <a:pt x="11998705" y="0"/>
                  </a:lnTo>
                  <a:cubicBezTo>
                    <a:pt x="12436184" y="0"/>
                    <a:pt x="12791796" y="206713"/>
                    <a:pt x="12791796" y="462501"/>
                  </a:cubicBezTo>
                  <a:lnTo>
                    <a:pt x="12791796" y="6974699"/>
                  </a:lnTo>
                  <a:cubicBezTo>
                    <a:pt x="12791796" y="7230487"/>
                    <a:pt x="12436184" y="7436984"/>
                    <a:pt x="11996146" y="7436984"/>
                  </a:cubicBezTo>
                  <a:lnTo>
                    <a:pt x="795650" y="7436984"/>
                  </a:lnTo>
                  <a:cubicBezTo>
                    <a:pt x="355612" y="7435714"/>
                    <a:pt x="0" y="7229001"/>
                    <a:pt x="0" y="6973212"/>
                  </a:cubicBezTo>
                  <a:close/>
                </a:path>
              </a:pathLst>
            </a:custGeom>
            <a:blipFill>
              <a:blip r:embed="rId5"/>
              <a:stretch>
                <a:fillRect l="0" t="-13312" r="0" b="-13312"/>
              </a:stretch>
            </a:blipFill>
          </p:spPr>
        </p:sp>
      </p:grpSp>
      <p:sp>
        <p:nvSpPr>
          <p:cNvPr name="TextBox 35" id="35"/>
          <p:cNvSpPr txBox="true"/>
          <p:nvPr/>
        </p:nvSpPr>
        <p:spPr>
          <a:xfrm rot="0">
            <a:off x="1877790" y="7099255"/>
            <a:ext cx="4318373" cy="533738"/>
          </a:xfrm>
          <a:prstGeom prst="rect">
            <a:avLst/>
          </a:prstGeom>
        </p:spPr>
        <p:txBody>
          <a:bodyPr anchor="t" rtlCol="false" tIns="0" lIns="0" bIns="0" rIns="0">
            <a:spAutoFit/>
          </a:bodyPr>
          <a:lstStyle/>
          <a:p>
            <a:pPr algn="ctr">
              <a:lnSpc>
                <a:spcPts val="2049"/>
              </a:lnSpc>
            </a:pPr>
            <a:r>
              <a:rPr lang="en-US" sz="1485" spc="145">
                <a:solidFill>
                  <a:srgbClr val="000000"/>
                </a:solidFill>
                <a:latin typeface="Montserrat Light Bold"/>
              </a:rPr>
              <a:t>ESN outperformed with MSE of 0.0003.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3633714"/>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597" y="6054542"/>
            <a:ext cx="18467597" cy="7648494"/>
          </a:xfrm>
          <a:custGeom>
            <a:avLst/>
            <a:gdLst/>
            <a:ahLst/>
            <a:cxnLst/>
            <a:rect r="r" b="b" t="t" l="l"/>
            <a:pathLst>
              <a:path h="7648494" w="18467597">
                <a:moveTo>
                  <a:pt x="0" y="0"/>
                </a:moveTo>
                <a:lnTo>
                  <a:pt x="18467597" y="0"/>
                </a:lnTo>
                <a:lnTo>
                  <a:pt x="18467597" y="7648494"/>
                </a:lnTo>
                <a:lnTo>
                  <a:pt x="0" y="7648494"/>
                </a:lnTo>
                <a:lnTo>
                  <a:pt x="0" y="0"/>
                </a:lnTo>
                <a:close/>
              </a:path>
            </a:pathLst>
          </a:custGeom>
          <a:blipFill>
            <a:blip r:embed="rId3"/>
            <a:stretch>
              <a:fillRect l="0" t="-16514" r="0" b="-18900"/>
            </a:stretch>
          </a:blipFill>
        </p:spPr>
      </p:sp>
      <p:grpSp>
        <p:nvGrpSpPr>
          <p:cNvPr name="Group 7" id="7"/>
          <p:cNvGrpSpPr/>
          <p:nvPr/>
        </p:nvGrpSpPr>
        <p:grpSpPr>
          <a:xfrm rot="0">
            <a:off x="1739474" y="3659343"/>
            <a:ext cx="4595005" cy="4225158"/>
            <a:chOff x="0" y="0"/>
            <a:chExt cx="1210207" cy="1112799"/>
          </a:xfrm>
        </p:grpSpPr>
        <p:sp>
          <p:nvSpPr>
            <p:cNvPr name="Freeform 8" id="8"/>
            <p:cNvSpPr/>
            <p:nvPr/>
          </p:nvSpPr>
          <p:spPr>
            <a:xfrm flipH="false" flipV="false" rot="0">
              <a:off x="0" y="0"/>
              <a:ext cx="1210207" cy="1112799"/>
            </a:xfrm>
            <a:custGeom>
              <a:avLst/>
              <a:gdLst/>
              <a:ahLst/>
              <a:cxnLst/>
              <a:rect r="r" b="b" t="t" l="l"/>
              <a:pathLst>
                <a:path h="1112799" w="1210207">
                  <a:moveTo>
                    <a:pt x="33697" y="0"/>
                  </a:moveTo>
                  <a:lnTo>
                    <a:pt x="1176510" y="0"/>
                  </a:lnTo>
                  <a:cubicBezTo>
                    <a:pt x="1195120" y="0"/>
                    <a:pt x="1210207" y="15087"/>
                    <a:pt x="1210207" y="33697"/>
                  </a:cubicBezTo>
                  <a:lnTo>
                    <a:pt x="1210207" y="1079102"/>
                  </a:lnTo>
                  <a:cubicBezTo>
                    <a:pt x="1210207" y="1088039"/>
                    <a:pt x="1206657" y="1096610"/>
                    <a:pt x="1200337" y="1102929"/>
                  </a:cubicBezTo>
                  <a:cubicBezTo>
                    <a:pt x="1194018" y="1109249"/>
                    <a:pt x="1185447" y="1112799"/>
                    <a:pt x="1176510" y="1112799"/>
                  </a:cubicBezTo>
                  <a:lnTo>
                    <a:pt x="33697" y="1112799"/>
                  </a:lnTo>
                  <a:cubicBezTo>
                    <a:pt x="24760" y="1112799"/>
                    <a:pt x="16189" y="1109249"/>
                    <a:pt x="9870" y="1102929"/>
                  </a:cubicBezTo>
                  <a:cubicBezTo>
                    <a:pt x="3550" y="1096610"/>
                    <a:pt x="0" y="1088039"/>
                    <a:pt x="0" y="1079102"/>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name="TextBox 9" id="9"/>
            <p:cNvSpPr txBox="true"/>
            <p:nvPr/>
          </p:nvSpPr>
          <p:spPr>
            <a:xfrm>
              <a:off x="0" y="-19050"/>
              <a:ext cx="1210207" cy="1131849"/>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981480" y="3502974"/>
            <a:ext cx="1047779" cy="1124013"/>
            <a:chOff x="0" y="0"/>
            <a:chExt cx="2127600" cy="2282400"/>
          </a:xfrm>
        </p:grpSpPr>
        <p:sp>
          <p:nvSpPr>
            <p:cNvPr name="Freeform 11" id="11"/>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981E1C"/>
            </a:solidFill>
          </p:spPr>
        </p:sp>
      </p:grpSp>
      <p:grpSp>
        <p:nvGrpSpPr>
          <p:cNvPr name="Group 12" id="12"/>
          <p:cNvGrpSpPr/>
          <p:nvPr/>
        </p:nvGrpSpPr>
        <p:grpSpPr>
          <a:xfrm rot="0">
            <a:off x="6844166" y="3659343"/>
            <a:ext cx="4595005" cy="4225158"/>
            <a:chOff x="0" y="0"/>
            <a:chExt cx="1210207" cy="1112799"/>
          </a:xfrm>
        </p:grpSpPr>
        <p:sp>
          <p:nvSpPr>
            <p:cNvPr name="Freeform 13" id="13"/>
            <p:cNvSpPr/>
            <p:nvPr/>
          </p:nvSpPr>
          <p:spPr>
            <a:xfrm flipH="false" flipV="false" rot="0">
              <a:off x="0" y="0"/>
              <a:ext cx="1210207" cy="1112799"/>
            </a:xfrm>
            <a:custGeom>
              <a:avLst/>
              <a:gdLst/>
              <a:ahLst/>
              <a:cxnLst/>
              <a:rect r="r" b="b" t="t" l="l"/>
              <a:pathLst>
                <a:path h="1112799" w="1210207">
                  <a:moveTo>
                    <a:pt x="33697" y="0"/>
                  </a:moveTo>
                  <a:lnTo>
                    <a:pt x="1176510" y="0"/>
                  </a:lnTo>
                  <a:cubicBezTo>
                    <a:pt x="1195120" y="0"/>
                    <a:pt x="1210207" y="15087"/>
                    <a:pt x="1210207" y="33697"/>
                  </a:cubicBezTo>
                  <a:lnTo>
                    <a:pt x="1210207" y="1079102"/>
                  </a:lnTo>
                  <a:cubicBezTo>
                    <a:pt x="1210207" y="1088039"/>
                    <a:pt x="1206657" y="1096610"/>
                    <a:pt x="1200337" y="1102929"/>
                  </a:cubicBezTo>
                  <a:cubicBezTo>
                    <a:pt x="1194018" y="1109249"/>
                    <a:pt x="1185447" y="1112799"/>
                    <a:pt x="1176510" y="1112799"/>
                  </a:cubicBezTo>
                  <a:lnTo>
                    <a:pt x="33697" y="1112799"/>
                  </a:lnTo>
                  <a:cubicBezTo>
                    <a:pt x="24760" y="1112799"/>
                    <a:pt x="16189" y="1109249"/>
                    <a:pt x="9870" y="1102929"/>
                  </a:cubicBezTo>
                  <a:cubicBezTo>
                    <a:pt x="3550" y="1096610"/>
                    <a:pt x="0" y="1088039"/>
                    <a:pt x="0" y="1079102"/>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name="TextBox 14" id="14"/>
            <p:cNvSpPr txBox="true"/>
            <p:nvPr/>
          </p:nvSpPr>
          <p:spPr>
            <a:xfrm>
              <a:off x="0" y="-19050"/>
              <a:ext cx="1210207" cy="1131849"/>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7086172" y="3502974"/>
            <a:ext cx="1047779" cy="1124013"/>
            <a:chOff x="0" y="0"/>
            <a:chExt cx="2127600" cy="2282400"/>
          </a:xfrm>
        </p:grpSpPr>
        <p:sp>
          <p:nvSpPr>
            <p:cNvPr name="Freeform 16" id="16"/>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981E1C"/>
            </a:solidFill>
          </p:spPr>
        </p:sp>
      </p:grpSp>
      <p:grpSp>
        <p:nvGrpSpPr>
          <p:cNvPr name="Group 17" id="17"/>
          <p:cNvGrpSpPr/>
          <p:nvPr/>
        </p:nvGrpSpPr>
        <p:grpSpPr>
          <a:xfrm rot="0">
            <a:off x="7120798" y="4557983"/>
            <a:ext cx="4140708" cy="2406943"/>
            <a:chOff x="0" y="0"/>
            <a:chExt cx="12791796" cy="7435714"/>
          </a:xfrm>
        </p:grpSpPr>
        <p:sp>
          <p:nvSpPr>
            <p:cNvPr name="Freeform 18" id="18"/>
            <p:cNvSpPr/>
            <p:nvPr/>
          </p:nvSpPr>
          <p:spPr>
            <a:xfrm flipH="false" flipV="false" rot="0">
              <a:off x="0" y="0"/>
              <a:ext cx="12791796" cy="7436984"/>
            </a:xfrm>
            <a:custGeom>
              <a:avLst/>
              <a:gdLst/>
              <a:ahLst/>
              <a:cxnLst/>
              <a:rect r="r" b="b" t="t" l="l"/>
              <a:pathLst>
                <a:path h="7436984" w="12791796">
                  <a:moveTo>
                    <a:pt x="0" y="6973212"/>
                  </a:moveTo>
                  <a:lnTo>
                    <a:pt x="0" y="462501"/>
                  </a:lnTo>
                  <a:cubicBezTo>
                    <a:pt x="0" y="206713"/>
                    <a:pt x="355612" y="0"/>
                    <a:pt x="795650" y="0"/>
                  </a:cubicBezTo>
                  <a:lnTo>
                    <a:pt x="11998705" y="0"/>
                  </a:lnTo>
                  <a:cubicBezTo>
                    <a:pt x="12436184" y="0"/>
                    <a:pt x="12791796" y="206713"/>
                    <a:pt x="12791796" y="462501"/>
                  </a:cubicBezTo>
                  <a:lnTo>
                    <a:pt x="12791796" y="6974699"/>
                  </a:lnTo>
                  <a:cubicBezTo>
                    <a:pt x="12791796" y="7230487"/>
                    <a:pt x="12436184" y="7436984"/>
                    <a:pt x="11996146" y="7436984"/>
                  </a:cubicBezTo>
                  <a:lnTo>
                    <a:pt x="795650" y="7436984"/>
                  </a:lnTo>
                  <a:cubicBezTo>
                    <a:pt x="355612" y="7435714"/>
                    <a:pt x="0" y="7229001"/>
                    <a:pt x="0" y="6973212"/>
                  </a:cubicBezTo>
                  <a:close/>
                </a:path>
              </a:pathLst>
            </a:custGeom>
            <a:blipFill>
              <a:blip r:embed="rId4"/>
              <a:stretch>
                <a:fillRect l="0" t="-19693" r="0" b="-19693"/>
              </a:stretch>
            </a:blipFill>
          </p:spPr>
        </p:sp>
      </p:grpSp>
      <p:grpSp>
        <p:nvGrpSpPr>
          <p:cNvPr name="Group 19" id="19"/>
          <p:cNvGrpSpPr/>
          <p:nvPr/>
        </p:nvGrpSpPr>
        <p:grpSpPr>
          <a:xfrm rot="0">
            <a:off x="11953521" y="3659343"/>
            <a:ext cx="4595005" cy="4225158"/>
            <a:chOff x="0" y="0"/>
            <a:chExt cx="1210207" cy="1112799"/>
          </a:xfrm>
        </p:grpSpPr>
        <p:sp>
          <p:nvSpPr>
            <p:cNvPr name="Freeform 20" id="20"/>
            <p:cNvSpPr/>
            <p:nvPr/>
          </p:nvSpPr>
          <p:spPr>
            <a:xfrm flipH="false" flipV="false" rot="0">
              <a:off x="0" y="0"/>
              <a:ext cx="1210207" cy="1112799"/>
            </a:xfrm>
            <a:custGeom>
              <a:avLst/>
              <a:gdLst/>
              <a:ahLst/>
              <a:cxnLst/>
              <a:rect r="r" b="b" t="t" l="l"/>
              <a:pathLst>
                <a:path h="1112799" w="1210207">
                  <a:moveTo>
                    <a:pt x="33697" y="0"/>
                  </a:moveTo>
                  <a:lnTo>
                    <a:pt x="1176510" y="0"/>
                  </a:lnTo>
                  <a:cubicBezTo>
                    <a:pt x="1195120" y="0"/>
                    <a:pt x="1210207" y="15087"/>
                    <a:pt x="1210207" y="33697"/>
                  </a:cubicBezTo>
                  <a:lnTo>
                    <a:pt x="1210207" y="1079102"/>
                  </a:lnTo>
                  <a:cubicBezTo>
                    <a:pt x="1210207" y="1088039"/>
                    <a:pt x="1206657" y="1096610"/>
                    <a:pt x="1200337" y="1102929"/>
                  </a:cubicBezTo>
                  <a:cubicBezTo>
                    <a:pt x="1194018" y="1109249"/>
                    <a:pt x="1185447" y="1112799"/>
                    <a:pt x="1176510" y="1112799"/>
                  </a:cubicBezTo>
                  <a:lnTo>
                    <a:pt x="33697" y="1112799"/>
                  </a:lnTo>
                  <a:cubicBezTo>
                    <a:pt x="24760" y="1112799"/>
                    <a:pt x="16189" y="1109249"/>
                    <a:pt x="9870" y="1102929"/>
                  </a:cubicBezTo>
                  <a:cubicBezTo>
                    <a:pt x="3550" y="1096610"/>
                    <a:pt x="0" y="1088039"/>
                    <a:pt x="0" y="1079102"/>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name="TextBox 21" id="21"/>
            <p:cNvSpPr txBox="true"/>
            <p:nvPr/>
          </p:nvSpPr>
          <p:spPr>
            <a:xfrm>
              <a:off x="0" y="-19050"/>
              <a:ext cx="1210207" cy="1131849"/>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12195527" y="3502974"/>
            <a:ext cx="1047779" cy="1124013"/>
            <a:chOff x="0" y="0"/>
            <a:chExt cx="2127600" cy="2282400"/>
          </a:xfrm>
        </p:grpSpPr>
        <p:sp>
          <p:nvSpPr>
            <p:cNvPr name="Freeform 23" id="23"/>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981E1C"/>
            </a:solidFill>
          </p:spPr>
        </p:sp>
      </p:grpSp>
      <p:grpSp>
        <p:nvGrpSpPr>
          <p:cNvPr name="Group 24" id="24"/>
          <p:cNvGrpSpPr/>
          <p:nvPr/>
        </p:nvGrpSpPr>
        <p:grpSpPr>
          <a:xfrm rot="0">
            <a:off x="12195527" y="4557983"/>
            <a:ext cx="4140708" cy="2406943"/>
            <a:chOff x="0" y="0"/>
            <a:chExt cx="12791796" cy="7435714"/>
          </a:xfrm>
        </p:grpSpPr>
        <p:sp>
          <p:nvSpPr>
            <p:cNvPr name="Freeform 25" id="25"/>
            <p:cNvSpPr/>
            <p:nvPr/>
          </p:nvSpPr>
          <p:spPr>
            <a:xfrm flipH="false" flipV="false" rot="0">
              <a:off x="0" y="0"/>
              <a:ext cx="12791796" cy="7436984"/>
            </a:xfrm>
            <a:custGeom>
              <a:avLst/>
              <a:gdLst/>
              <a:ahLst/>
              <a:cxnLst/>
              <a:rect r="r" b="b" t="t" l="l"/>
              <a:pathLst>
                <a:path h="7436984" w="12791796">
                  <a:moveTo>
                    <a:pt x="0" y="6973212"/>
                  </a:moveTo>
                  <a:lnTo>
                    <a:pt x="0" y="462501"/>
                  </a:lnTo>
                  <a:cubicBezTo>
                    <a:pt x="0" y="206713"/>
                    <a:pt x="355612" y="0"/>
                    <a:pt x="795650" y="0"/>
                  </a:cubicBezTo>
                  <a:lnTo>
                    <a:pt x="11998705" y="0"/>
                  </a:lnTo>
                  <a:cubicBezTo>
                    <a:pt x="12436184" y="0"/>
                    <a:pt x="12791796" y="206713"/>
                    <a:pt x="12791796" y="462501"/>
                  </a:cubicBezTo>
                  <a:lnTo>
                    <a:pt x="12791796" y="6974699"/>
                  </a:lnTo>
                  <a:cubicBezTo>
                    <a:pt x="12791796" y="7230487"/>
                    <a:pt x="12436184" y="7436984"/>
                    <a:pt x="11996146" y="7436984"/>
                  </a:cubicBezTo>
                  <a:lnTo>
                    <a:pt x="795650" y="7436984"/>
                  </a:lnTo>
                  <a:cubicBezTo>
                    <a:pt x="355612" y="7435714"/>
                    <a:pt x="0" y="7229001"/>
                    <a:pt x="0" y="6973212"/>
                  </a:cubicBezTo>
                  <a:close/>
                </a:path>
              </a:pathLst>
            </a:custGeom>
            <a:blipFill>
              <a:blip r:embed="rId5"/>
              <a:stretch>
                <a:fillRect l="0" t="-19693" r="0" b="-19693"/>
              </a:stretch>
            </a:blipFill>
          </p:spPr>
        </p:sp>
      </p:grpSp>
      <p:grpSp>
        <p:nvGrpSpPr>
          <p:cNvPr name="Group 26" id="26"/>
          <p:cNvGrpSpPr/>
          <p:nvPr/>
        </p:nvGrpSpPr>
        <p:grpSpPr>
          <a:xfrm rot="0">
            <a:off x="1966622" y="4568451"/>
            <a:ext cx="4140708" cy="2406943"/>
            <a:chOff x="0" y="0"/>
            <a:chExt cx="12791796" cy="7435714"/>
          </a:xfrm>
        </p:grpSpPr>
        <p:sp>
          <p:nvSpPr>
            <p:cNvPr name="Freeform 27" id="27"/>
            <p:cNvSpPr/>
            <p:nvPr/>
          </p:nvSpPr>
          <p:spPr>
            <a:xfrm flipH="false" flipV="false" rot="0">
              <a:off x="0" y="0"/>
              <a:ext cx="12791796" cy="7436984"/>
            </a:xfrm>
            <a:custGeom>
              <a:avLst/>
              <a:gdLst/>
              <a:ahLst/>
              <a:cxnLst/>
              <a:rect r="r" b="b" t="t" l="l"/>
              <a:pathLst>
                <a:path h="7436984" w="12791796">
                  <a:moveTo>
                    <a:pt x="0" y="6973212"/>
                  </a:moveTo>
                  <a:lnTo>
                    <a:pt x="0" y="462501"/>
                  </a:lnTo>
                  <a:cubicBezTo>
                    <a:pt x="0" y="206713"/>
                    <a:pt x="355612" y="0"/>
                    <a:pt x="795650" y="0"/>
                  </a:cubicBezTo>
                  <a:lnTo>
                    <a:pt x="11998705" y="0"/>
                  </a:lnTo>
                  <a:cubicBezTo>
                    <a:pt x="12436184" y="0"/>
                    <a:pt x="12791796" y="206713"/>
                    <a:pt x="12791796" y="462501"/>
                  </a:cubicBezTo>
                  <a:lnTo>
                    <a:pt x="12791796" y="6974699"/>
                  </a:lnTo>
                  <a:cubicBezTo>
                    <a:pt x="12791796" y="7230487"/>
                    <a:pt x="12436184" y="7436984"/>
                    <a:pt x="11996146" y="7436984"/>
                  </a:cubicBezTo>
                  <a:lnTo>
                    <a:pt x="795650" y="7436984"/>
                  </a:lnTo>
                  <a:cubicBezTo>
                    <a:pt x="355612" y="7435714"/>
                    <a:pt x="0" y="7229001"/>
                    <a:pt x="0" y="6973212"/>
                  </a:cubicBezTo>
                  <a:close/>
                </a:path>
              </a:pathLst>
            </a:custGeom>
            <a:blipFill>
              <a:blip r:embed="rId6"/>
              <a:stretch>
                <a:fillRect l="0" t="-19693" r="0" b="-19693"/>
              </a:stretch>
            </a:blipFill>
          </p:spPr>
        </p:sp>
      </p:grpSp>
      <p:sp>
        <p:nvSpPr>
          <p:cNvPr name="TextBox 28" id="28"/>
          <p:cNvSpPr txBox="true"/>
          <p:nvPr/>
        </p:nvSpPr>
        <p:spPr>
          <a:xfrm rot="0">
            <a:off x="4736773" y="962025"/>
            <a:ext cx="8904094" cy="1170425"/>
          </a:xfrm>
          <a:prstGeom prst="rect">
            <a:avLst/>
          </a:prstGeom>
        </p:spPr>
        <p:txBody>
          <a:bodyPr anchor="t" rtlCol="false" tIns="0" lIns="0" bIns="0" rIns="0">
            <a:spAutoFit/>
          </a:bodyPr>
          <a:lstStyle/>
          <a:p>
            <a:pPr algn="ctr">
              <a:lnSpc>
                <a:spcPts val="4669"/>
              </a:lnSpc>
            </a:pPr>
            <a:r>
              <a:rPr lang="en-US" sz="3383" spc="118">
                <a:solidFill>
                  <a:srgbClr val="010101"/>
                </a:solidFill>
                <a:latin typeface="Archivo Black"/>
              </a:rPr>
              <a:t>EXPERIMENT SETUP AND RESULTS</a:t>
            </a:r>
          </a:p>
          <a:p>
            <a:pPr algn="ctr" marL="0" indent="0" lvl="0">
              <a:lnSpc>
                <a:spcPts val="4669"/>
              </a:lnSpc>
              <a:spcBef>
                <a:spcPct val="0"/>
              </a:spcBef>
            </a:pPr>
            <a:r>
              <a:rPr lang="en-US" sz="3383" spc="118">
                <a:solidFill>
                  <a:srgbClr val="010101"/>
                </a:solidFill>
                <a:latin typeface="Archivo Black"/>
              </a:rPr>
              <a:t>TIME SERIES MODELS</a:t>
            </a:r>
          </a:p>
        </p:txBody>
      </p:sp>
      <p:sp>
        <p:nvSpPr>
          <p:cNvPr name="TextBox 29" id="29"/>
          <p:cNvSpPr txBox="true"/>
          <p:nvPr/>
        </p:nvSpPr>
        <p:spPr>
          <a:xfrm rot="0">
            <a:off x="4623890" y="2342000"/>
            <a:ext cx="9134523" cy="732145"/>
          </a:xfrm>
          <a:prstGeom prst="rect">
            <a:avLst/>
          </a:prstGeom>
        </p:spPr>
        <p:txBody>
          <a:bodyPr anchor="t" rtlCol="false" tIns="0" lIns="0" bIns="0" rIns="0">
            <a:spAutoFit/>
          </a:bodyPr>
          <a:lstStyle/>
          <a:p>
            <a:pPr algn="ctr">
              <a:lnSpc>
                <a:spcPts val="2800"/>
              </a:lnSpc>
            </a:pPr>
            <a:r>
              <a:rPr lang="en-US" sz="2000">
                <a:solidFill>
                  <a:srgbClr val="BB8F24"/>
                </a:solidFill>
                <a:latin typeface="Montserrat Light Bold"/>
              </a:rPr>
              <a:t>The dataset was split into training and testing sets using 80% split. Time series models used a 14-day rolling window for training.</a:t>
            </a:r>
          </a:p>
        </p:txBody>
      </p:sp>
      <p:sp>
        <p:nvSpPr>
          <p:cNvPr name="TextBox 30" id="30"/>
          <p:cNvSpPr txBox="true"/>
          <p:nvPr/>
        </p:nvSpPr>
        <p:spPr>
          <a:xfrm rot="0">
            <a:off x="3211520" y="3882967"/>
            <a:ext cx="2745392" cy="358174"/>
          </a:xfrm>
          <a:prstGeom prst="rect">
            <a:avLst/>
          </a:prstGeom>
        </p:spPr>
        <p:txBody>
          <a:bodyPr anchor="t" rtlCol="false" tIns="0" lIns="0" bIns="0" rIns="0">
            <a:spAutoFit/>
          </a:bodyPr>
          <a:lstStyle/>
          <a:p>
            <a:pPr algn="l" marL="0" indent="0" lvl="1">
              <a:lnSpc>
                <a:spcPts val="2992"/>
              </a:lnSpc>
              <a:spcBef>
                <a:spcPct val="0"/>
              </a:spcBef>
            </a:pPr>
            <a:r>
              <a:rPr lang="en-US" sz="2168" spc="212">
                <a:solidFill>
                  <a:srgbClr val="000000"/>
                </a:solidFill>
                <a:latin typeface="Montserrat Classic Bold"/>
              </a:rPr>
              <a:t>SVM </a:t>
            </a:r>
            <a:r>
              <a:rPr lang="en-US" sz="2168" spc="212" strike="noStrike" u="none">
                <a:solidFill>
                  <a:srgbClr val="000000"/>
                </a:solidFill>
                <a:latin typeface="Montserrat Classic Bold"/>
              </a:rPr>
              <a:t>1</a:t>
            </a:r>
          </a:p>
        </p:txBody>
      </p:sp>
      <p:sp>
        <p:nvSpPr>
          <p:cNvPr name="TextBox 31" id="31"/>
          <p:cNvSpPr txBox="true"/>
          <p:nvPr/>
        </p:nvSpPr>
        <p:spPr>
          <a:xfrm rot="0">
            <a:off x="8316212" y="3882967"/>
            <a:ext cx="2745392" cy="358174"/>
          </a:xfrm>
          <a:prstGeom prst="rect">
            <a:avLst/>
          </a:prstGeom>
        </p:spPr>
        <p:txBody>
          <a:bodyPr anchor="t" rtlCol="false" tIns="0" lIns="0" bIns="0" rIns="0">
            <a:spAutoFit/>
          </a:bodyPr>
          <a:lstStyle/>
          <a:p>
            <a:pPr algn="l" marL="0" indent="0" lvl="1">
              <a:lnSpc>
                <a:spcPts val="2992"/>
              </a:lnSpc>
              <a:spcBef>
                <a:spcPct val="0"/>
              </a:spcBef>
            </a:pPr>
            <a:r>
              <a:rPr lang="en-US" sz="2168" spc="212">
                <a:solidFill>
                  <a:srgbClr val="000000"/>
                </a:solidFill>
                <a:latin typeface="Montserrat Classic Bold"/>
              </a:rPr>
              <a:t>MLP </a:t>
            </a:r>
            <a:r>
              <a:rPr lang="en-US" sz="2168" spc="212" strike="noStrike" u="none">
                <a:solidFill>
                  <a:srgbClr val="000000"/>
                </a:solidFill>
                <a:latin typeface="Montserrat Classic Bold"/>
              </a:rPr>
              <a:t>2</a:t>
            </a:r>
          </a:p>
        </p:txBody>
      </p:sp>
      <p:sp>
        <p:nvSpPr>
          <p:cNvPr name="TextBox 32" id="32"/>
          <p:cNvSpPr txBox="true"/>
          <p:nvPr/>
        </p:nvSpPr>
        <p:spPr>
          <a:xfrm rot="0">
            <a:off x="7031965" y="7099255"/>
            <a:ext cx="4318373" cy="533738"/>
          </a:xfrm>
          <a:prstGeom prst="rect">
            <a:avLst/>
          </a:prstGeom>
        </p:spPr>
        <p:txBody>
          <a:bodyPr anchor="t" rtlCol="false" tIns="0" lIns="0" bIns="0" rIns="0">
            <a:spAutoFit/>
          </a:bodyPr>
          <a:lstStyle/>
          <a:p>
            <a:pPr algn="ctr">
              <a:lnSpc>
                <a:spcPts val="2049"/>
              </a:lnSpc>
            </a:pPr>
            <a:r>
              <a:rPr lang="en-US" sz="1485" spc="145">
                <a:solidFill>
                  <a:srgbClr val="000000"/>
                </a:solidFill>
                <a:latin typeface="Montserrat Light Bold"/>
              </a:rPr>
              <a:t> MLP outperformed with accuracy of 59%.</a:t>
            </a:r>
          </a:p>
        </p:txBody>
      </p:sp>
      <p:sp>
        <p:nvSpPr>
          <p:cNvPr name="TextBox 33" id="33"/>
          <p:cNvSpPr txBox="true"/>
          <p:nvPr/>
        </p:nvSpPr>
        <p:spPr>
          <a:xfrm rot="0">
            <a:off x="13425567" y="3882967"/>
            <a:ext cx="2745392" cy="358174"/>
          </a:xfrm>
          <a:prstGeom prst="rect">
            <a:avLst/>
          </a:prstGeom>
        </p:spPr>
        <p:txBody>
          <a:bodyPr anchor="t" rtlCol="false" tIns="0" lIns="0" bIns="0" rIns="0">
            <a:spAutoFit/>
          </a:bodyPr>
          <a:lstStyle/>
          <a:p>
            <a:pPr algn="l" marL="0" indent="0" lvl="1">
              <a:lnSpc>
                <a:spcPts val="2992"/>
              </a:lnSpc>
              <a:spcBef>
                <a:spcPct val="0"/>
              </a:spcBef>
            </a:pPr>
            <a:r>
              <a:rPr lang="en-US" sz="2168" spc="212">
                <a:solidFill>
                  <a:srgbClr val="000000"/>
                </a:solidFill>
                <a:latin typeface="Montserrat Classic Bold"/>
              </a:rPr>
              <a:t>RF </a:t>
            </a:r>
            <a:r>
              <a:rPr lang="en-US" sz="2168" spc="212" strike="noStrike" u="none">
                <a:solidFill>
                  <a:srgbClr val="000000"/>
                </a:solidFill>
                <a:latin typeface="Montserrat Classic Bold"/>
              </a:rPr>
              <a:t>3</a:t>
            </a:r>
          </a:p>
        </p:txBody>
      </p:sp>
      <p:sp>
        <p:nvSpPr>
          <p:cNvPr name="TextBox 34" id="34"/>
          <p:cNvSpPr txBox="true"/>
          <p:nvPr/>
        </p:nvSpPr>
        <p:spPr>
          <a:xfrm rot="0">
            <a:off x="12134496" y="7099255"/>
            <a:ext cx="4318373" cy="533738"/>
          </a:xfrm>
          <a:prstGeom prst="rect">
            <a:avLst/>
          </a:prstGeom>
        </p:spPr>
        <p:txBody>
          <a:bodyPr anchor="t" rtlCol="false" tIns="0" lIns="0" bIns="0" rIns="0">
            <a:spAutoFit/>
          </a:bodyPr>
          <a:lstStyle/>
          <a:p>
            <a:pPr algn="ctr">
              <a:lnSpc>
                <a:spcPts val="2049"/>
              </a:lnSpc>
            </a:pPr>
            <a:r>
              <a:rPr lang="en-US" sz="1485" spc="145">
                <a:solidFill>
                  <a:srgbClr val="000000"/>
                </a:solidFill>
                <a:latin typeface="Montserrat Light Bold"/>
              </a:rPr>
              <a:t>Random Forest outperformed with accuracy of 52%.</a:t>
            </a:r>
          </a:p>
        </p:txBody>
      </p:sp>
      <p:sp>
        <p:nvSpPr>
          <p:cNvPr name="TextBox 35" id="35"/>
          <p:cNvSpPr txBox="true"/>
          <p:nvPr/>
        </p:nvSpPr>
        <p:spPr>
          <a:xfrm rot="0">
            <a:off x="1877790" y="7099255"/>
            <a:ext cx="4318373" cy="533738"/>
          </a:xfrm>
          <a:prstGeom prst="rect">
            <a:avLst/>
          </a:prstGeom>
        </p:spPr>
        <p:txBody>
          <a:bodyPr anchor="t" rtlCol="false" tIns="0" lIns="0" bIns="0" rIns="0">
            <a:spAutoFit/>
          </a:bodyPr>
          <a:lstStyle/>
          <a:p>
            <a:pPr algn="ctr">
              <a:lnSpc>
                <a:spcPts val="2049"/>
              </a:lnSpc>
            </a:pPr>
            <a:r>
              <a:rPr lang="en-US" sz="1485" spc="145">
                <a:solidFill>
                  <a:srgbClr val="000000"/>
                </a:solidFill>
                <a:latin typeface="Montserrat Light Bold"/>
              </a:rPr>
              <a:t>SVM outperformed with accuracy of 67%.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9731123" y="2607270"/>
            <a:ext cx="6422296" cy="6422996"/>
            <a:chOff x="0" y="0"/>
            <a:chExt cx="6603840" cy="6604560"/>
          </a:xfrm>
        </p:grpSpPr>
        <p:sp>
          <p:nvSpPr>
            <p:cNvPr name="Freeform 4" id="4"/>
            <p:cNvSpPr/>
            <p:nvPr/>
          </p:nvSpPr>
          <p:spPr>
            <a:xfrm flipH="false" flipV="false" rot="0">
              <a:off x="0" y="0"/>
              <a:ext cx="6603873" cy="6604508"/>
            </a:xfrm>
            <a:custGeom>
              <a:avLst/>
              <a:gdLst/>
              <a:ahLst/>
              <a:cxnLst/>
              <a:rect r="r" b="b" t="t" l="l"/>
              <a:pathLst>
                <a:path h="6604508" w="6603873">
                  <a:moveTo>
                    <a:pt x="0" y="3302254"/>
                  </a:moveTo>
                  <a:cubicBezTo>
                    <a:pt x="0" y="1478534"/>
                    <a:pt x="1478280" y="0"/>
                    <a:pt x="3301873" y="0"/>
                  </a:cubicBezTo>
                  <a:lnTo>
                    <a:pt x="3301873" y="25527"/>
                  </a:lnTo>
                  <a:lnTo>
                    <a:pt x="3301873" y="0"/>
                  </a:lnTo>
                  <a:cubicBezTo>
                    <a:pt x="5125466" y="0"/>
                    <a:pt x="6603873" y="1478534"/>
                    <a:pt x="6603873" y="3302254"/>
                  </a:cubicBezTo>
                  <a:cubicBezTo>
                    <a:pt x="6603873" y="5125974"/>
                    <a:pt x="5125466" y="6604508"/>
                    <a:pt x="3301873" y="6604508"/>
                  </a:cubicBezTo>
                  <a:lnTo>
                    <a:pt x="3301873" y="6578981"/>
                  </a:lnTo>
                  <a:lnTo>
                    <a:pt x="3301873" y="6604508"/>
                  </a:lnTo>
                  <a:cubicBezTo>
                    <a:pt x="1478280" y="6604508"/>
                    <a:pt x="0" y="5126101"/>
                    <a:pt x="0" y="3302254"/>
                  </a:cubicBezTo>
                  <a:lnTo>
                    <a:pt x="25527" y="3302254"/>
                  </a:lnTo>
                  <a:lnTo>
                    <a:pt x="46990" y="3316097"/>
                  </a:lnTo>
                  <a:cubicBezTo>
                    <a:pt x="40894" y="3325622"/>
                    <a:pt x="29210" y="3330067"/>
                    <a:pt x="18288" y="3326892"/>
                  </a:cubicBezTo>
                  <a:cubicBezTo>
                    <a:pt x="7366" y="3323717"/>
                    <a:pt x="0" y="3313684"/>
                    <a:pt x="0" y="3302254"/>
                  </a:cubicBezTo>
                  <a:moveTo>
                    <a:pt x="51181" y="3302254"/>
                  </a:moveTo>
                  <a:lnTo>
                    <a:pt x="25527" y="3302254"/>
                  </a:lnTo>
                  <a:lnTo>
                    <a:pt x="4064" y="3288538"/>
                  </a:lnTo>
                  <a:cubicBezTo>
                    <a:pt x="10160" y="3279013"/>
                    <a:pt x="21844" y="3274568"/>
                    <a:pt x="32766" y="3277743"/>
                  </a:cubicBezTo>
                  <a:cubicBezTo>
                    <a:pt x="43688" y="3280918"/>
                    <a:pt x="51181" y="3290951"/>
                    <a:pt x="51181" y="3302254"/>
                  </a:cubicBezTo>
                  <a:cubicBezTo>
                    <a:pt x="51181" y="5097780"/>
                    <a:pt x="1506601" y="6553454"/>
                    <a:pt x="3302000" y="6553454"/>
                  </a:cubicBezTo>
                  <a:cubicBezTo>
                    <a:pt x="5097399" y="6553454"/>
                    <a:pt x="6552819" y="5097907"/>
                    <a:pt x="6552819" y="3302254"/>
                  </a:cubicBezTo>
                  <a:lnTo>
                    <a:pt x="6578346" y="3302254"/>
                  </a:lnTo>
                  <a:lnTo>
                    <a:pt x="6552819" y="3302254"/>
                  </a:lnTo>
                  <a:cubicBezTo>
                    <a:pt x="6552819" y="1506728"/>
                    <a:pt x="5097399" y="51054"/>
                    <a:pt x="3302000" y="51054"/>
                  </a:cubicBezTo>
                  <a:lnTo>
                    <a:pt x="3302000" y="25527"/>
                  </a:lnTo>
                  <a:lnTo>
                    <a:pt x="3302000" y="51181"/>
                  </a:lnTo>
                  <a:cubicBezTo>
                    <a:pt x="1506601" y="51181"/>
                    <a:pt x="51181" y="1506728"/>
                    <a:pt x="51181" y="3302381"/>
                  </a:cubicBezTo>
                  <a:close/>
                </a:path>
              </a:pathLst>
            </a:custGeom>
            <a:solidFill>
              <a:srgbClr val="999999"/>
            </a:solidFill>
          </p:spPr>
        </p:sp>
      </p:grpSp>
      <p:grpSp>
        <p:nvGrpSpPr>
          <p:cNvPr name="Group 5" id="5"/>
          <p:cNvGrpSpPr/>
          <p:nvPr/>
        </p:nvGrpSpPr>
        <p:grpSpPr>
          <a:xfrm rot="0">
            <a:off x="10860907" y="4278313"/>
            <a:ext cx="1309387" cy="2127228"/>
            <a:chOff x="0" y="0"/>
            <a:chExt cx="1346400" cy="2187360"/>
          </a:xfrm>
        </p:grpSpPr>
        <p:sp>
          <p:nvSpPr>
            <p:cNvPr name="Freeform 6" id="6"/>
            <p:cNvSpPr/>
            <p:nvPr/>
          </p:nvSpPr>
          <p:spPr>
            <a:xfrm flipH="false" flipV="false" rot="0">
              <a:off x="0" y="0"/>
              <a:ext cx="1346454" cy="2187448"/>
            </a:xfrm>
            <a:custGeom>
              <a:avLst/>
              <a:gdLst/>
              <a:ahLst/>
              <a:cxnLst/>
              <a:rect r="r" b="b" t="t" l="l"/>
              <a:pathLst>
                <a:path h="2187448" w="1346454">
                  <a:moveTo>
                    <a:pt x="1346454" y="472694"/>
                  </a:moveTo>
                  <a:cubicBezTo>
                    <a:pt x="993775" y="0"/>
                    <a:pt x="993775" y="0"/>
                    <a:pt x="993775" y="0"/>
                  </a:cubicBezTo>
                  <a:cubicBezTo>
                    <a:pt x="697230" y="216281"/>
                    <a:pt x="464820" y="512826"/>
                    <a:pt x="328549" y="849249"/>
                  </a:cubicBezTo>
                  <a:cubicBezTo>
                    <a:pt x="0" y="897382"/>
                    <a:pt x="0" y="897382"/>
                    <a:pt x="0" y="897382"/>
                  </a:cubicBezTo>
                  <a:cubicBezTo>
                    <a:pt x="240411" y="1129792"/>
                    <a:pt x="240411" y="1129792"/>
                    <a:pt x="240411" y="1129792"/>
                  </a:cubicBezTo>
                  <a:cubicBezTo>
                    <a:pt x="208407" y="1274064"/>
                    <a:pt x="184277" y="1426210"/>
                    <a:pt x="184277" y="1586484"/>
                  </a:cubicBezTo>
                  <a:cubicBezTo>
                    <a:pt x="184277" y="1794764"/>
                    <a:pt x="216281" y="1995170"/>
                    <a:pt x="280416" y="2187448"/>
                  </a:cubicBezTo>
                  <a:cubicBezTo>
                    <a:pt x="865505" y="1971040"/>
                    <a:pt x="865505" y="1971040"/>
                    <a:pt x="865505" y="1971040"/>
                  </a:cubicBezTo>
                  <a:cubicBezTo>
                    <a:pt x="817372" y="1842897"/>
                    <a:pt x="793369" y="1698625"/>
                    <a:pt x="793369" y="1554353"/>
                  </a:cubicBezTo>
                  <a:cubicBezTo>
                    <a:pt x="793369" y="1105662"/>
                    <a:pt x="1017778" y="713105"/>
                    <a:pt x="1346327" y="47269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7" id="7"/>
          <p:cNvGrpSpPr/>
          <p:nvPr/>
        </p:nvGrpSpPr>
        <p:grpSpPr>
          <a:xfrm rot="0">
            <a:off x="11132587" y="6192678"/>
            <a:ext cx="1806533" cy="1522249"/>
            <a:chOff x="0" y="0"/>
            <a:chExt cx="1857600" cy="1565280"/>
          </a:xfrm>
        </p:grpSpPr>
        <p:sp>
          <p:nvSpPr>
            <p:cNvPr name="Freeform 8" id="8"/>
            <p:cNvSpPr/>
            <p:nvPr/>
          </p:nvSpPr>
          <p:spPr>
            <a:xfrm flipH="false" flipV="false" rot="0">
              <a:off x="0" y="0"/>
              <a:ext cx="1857629" cy="1565275"/>
            </a:xfrm>
            <a:custGeom>
              <a:avLst/>
              <a:gdLst/>
              <a:ahLst/>
              <a:cxnLst/>
              <a:rect r="r" b="b" t="t" l="l"/>
              <a:pathLst>
                <a:path h="1565275" w="1857629">
                  <a:moveTo>
                    <a:pt x="1857629" y="931164"/>
                  </a:moveTo>
                  <a:cubicBezTo>
                    <a:pt x="1265047" y="931164"/>
                    <a:pt x="760603" y="537845"/>
                    <a:pt x="584454" y="0"/>
                  </a:cubicBezTo>
                  <a:cubicBezTo>
                    <a:pt x="0" y="216789"/>
                    <a:pt x="0" y="216789"/>
                    <a:pt x="0" y="216789"/>
                  </a:cubicBezTo>
                  <a:cubicBezTo>
                    <a:pt x="112141" y="569976"/>
                    <a:pt x="320294" y="874903"/>
                    <a:pt x="592455" y="1099693"/>
                  </a:cubicBezTo>
                  <a:cubicBezTo>
                    <a:pt x="536448" y="1444879"/>
                    <a:pt x="536448" y="1444879"/>
                    <a:pt x="536448" y="1444879"/>
                  </a:cubicBezTo>
                  <a:cubicBezTo>
                    <a:pt x="840740" y="1284351"/>
                    <a:pt x="840740" y="1284351"/>
                    <a:pt x="840740" y="1284351"/>
                  </a:cubicBezTo>
                  <a:cubicBezTo>
                    <a:pt x="1137031" y="1461008"/>
                    <a:pt x="1489329" y="1565275"/>
                    <a:pt x="1857629" y="1565275"/>
                  </a:cubicBezTo>
                  <a:lnTo>
                    <a:pt x="1857629" y="931164"/>
                  </a:lnTo>
                  <a:close/>
                </a:path>
              </a:pathLst>
            </a:custGeom>
            <a:gradFill rotWithShape="true">
              <a:gsLst>
                <a:gs pos="0">
                  <a:srgbClr val="000000">
                    <a:alpha val="100000"/>
                  </a:srgbClr>
                </a:gs>
                <a:gs pos="100000">
                  <a:srgbClr val="555555">
                    <a:alpha val="100000"/>
                  </a:srgbClr>
                </a:gs>
              </a:gsLst>
              <a:lin ang="0"/>
            </a:gradFill>
          </p:spPr>
        </p:sp>
      </p:grpSp>
      <p:grpSp>
        <p:nvGrpSpPr>
          <p:cNvPr name="Group 9" id="9"/>
          <p:cNvGrpSpPr/>
          <p:nvPr/>
        </p:nvGrpSpPr>
        <p:grpSpPr>
          <a:xfrm rot="0">
            <a:off x="12939120" y="6192678"/>
            <a:ext cx="1806533" cy="1522249"/>
            <a:chOff x="0" y="0"/>
            <a:chExt cx="1857600" cy="1565280"/>
          </a:xfrm>
        </p:grpSpPr>
        <p:sp>
          <p:nvSpPr>
            <p:cNvPr name="Freeform 10" id="10"/>
            <p:cNvSpPr/>
            <p:nvPr/>
          </p:nvSpPr>
          <p:spPr>
            <a:xfrm flipH="false" flipV="false" rot="0">
              <a:off x="0" y="0"/>
              <a:ext cx="1857629" cy="1565275"/>
            </a:xfrm>
            <a:custGeom>
              <a:avLst/>
              <a:gdLst/>
              <a:ahLst/>
              <a:cxnLst/>
              <a:rect r="r" b="b" t="t" l="l"/>
              <a:pathLst>
                <a:path h="1565275" w="1857629">
                  <a:moveTo>
                    <a:pt x="1857629" y="216789"/>
                  </a:moveTo>
                  <a:cubicBezTo>
                    <a:pt x="1273048" y="0"/>
                    <a:pt x="1273048" y="0"/>
                    <a:pt x="1273048" y="0"/>
                  </a:cubicBezTo>
                  <a:cubicBezTo>
                    <a:pt x="1096899" y="537845"/>
                    <a:pt x="592455" y="931164"/>
                    <a:pt x="0" y="931164"/>
                  </a:cubicBezTo>
                  <a:cubicBezTo>
                    <a:pt x="0" y="1565275"/>
                    <a:pt x="0" y="1565275"/>
                    <a:pt x="0" y="1565275"/>
                  </a:cubicBezTo>
                  <a:cubicBezTo>
                    <a:pt x="368300" y="1565275"/>
                    <a:pt x="720598" y="1460881"/>
                    <a:pt x="1016889" y="1284351"/>
                  </a:cubicBezTo>
                  <a:cubicBezTo>
                    <a:pt x="1321181" y="1444879"/>
                    <a:pt x="1321181" y="1444879"/>
                    <a:pt x="1321181" y="1444879"/>
                  </a:cubicBezTo>
                  <a:cubicBezTo>
                    <a:pt x="1265174" y="1099693"/>
                    <a:pt x="1265174" y="1099693"/>
                    <a:pt x="1265174" y="1099693"/>
                  </a:cubicBezTo>
                  <a:cubicBezTo>
                    <a:pt x="1537462" y="874903"/>
                    <a:pt x="1745615" y="569849"/>
                    <a:pt x="1857629" y="21666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1" id="11"/>
          <p:cNvGrpSpPr/>
          <p:nvPr/>
        </p:nvGrpSpPr>
        <p:grpSpPr>
          <a:xfrm rot="0">
            <a:off x="13710748" y="4278313"/>
            <a:ext cx="1306586" cy="2127228"/>
            <a:chOff x="0" y="0"/>
            <a:chExt cx="1343520" cy="2187360"/>
          </a:xfrm>
        </p:grpSpPr>
        <p:sp>
          <p:nvSpPr>
            <p:cNvPr name="Freeform 12" id="12"/>
            <p:cNvSpPr/>
            <p:nvPr/>
          </p:nvSpPr>
          <p:spPr>
            <a:xfrm flipH="false" flipV="false" rot="0">
              <a:off x="0" y="0"/>
              <a:ext cx="1343533" cy="2187321"/>
            </a:xfrm>
            <a:custGeom>
              <a:avLst/>
              <a:gdLst/>
              <a:ahLst/>
              <a:cxnLst/>
              <a:rect r="r" b="b" t="t" l="l"/>
              <a:pathLst>
                <a:path h="2187321" w="1343533">
                  <a:moveTo>
                    <a:pt x="1343533" y="897382"/>
                  </a:moveTo>
                  <a:cubicBezTo>
                    <a:pt x="1015619" y="849249"/>
                    <a:pt x="1015619" y="849249"/>
                    <a:pt x="1015619" y="849249"/>
                  </a:cubicBezTo>
                  <a:cubicBezTo>
                    <a:pt x="879729" y="512826"/>
                    <a:pt x="647827" y="216281"/>
                    <a:pt x="351917" y="0"/>
                  </a:cubicBezTo>
                  <a:cubicBezTo>
                    <a:pt x="0" y="472694"/>
                    <a:pt x="0" y="472694"/>
                    <a:pt x="0" y="472694"/>
                  </a:cubicBezTo>
                  <a:cubicBezTo>
                    <a:pt x="327914" y="713105"/>
                    <a:pt x="551815" y="1105662"/>
                    <a:pt x="551815" y="1554353"/>
                  </a:cubicBezTo>
                  <a:cubicBezTo>
                    <a:pt x="551815" y="1698625"/>
                    <a:pt x="527812" y="1842770"/>
                    <a:pt x="479806" y="1971040"/>
                  </a:cubicBezTo>
                  <a:cubicBezTo>
                    <a:pt x="1063625" y="2187321"/>
                    <a:pt x="1063625" y="2187321"/>
                    <a:pt x="1063625" y="2187321"/>
                  </a:cubicBezTo>
                  <a:cubicBezTo>
                    <a:pt x="1127633" y="1995043"/>
                    <a:pt x="1159637" y="1794764"/>
                    <a:pt x="1159637" y="1586357"/>
                  </a:cubicBezTo>
                  <a:cubicBezTo>
                    <a:pt x="1159637" y="1426083"/>
                    <a:pt x="1135634" y="1273937"/>
                    <a:pt x="1103630" y="1129665"/>
                  </a:cubicBezTo>
                  <a:lnTo>
                    <a:pt x="1343533" y="897255"/>
                  </a:lnTo>
                  <a:close/>
                </a:path>
              </a:pathLst>
            </a:custGeom>
            <a:gradFill rotWithShape="true">
              <a:gsLst>
                <a:gs pos="0">
                  <a:srgbClr val="000000">
                    <a:alpha val="100000"/>
                  </a:srgbClr>
                </a:gs>
                <a:gs pos="100000">
                  <a:srgbClr val="555555">
                    <a:alpha val="100000"/>
                  </a:srgbClr>
                </a:gs>
              </a:gsLst>
              <a:lin ang="0"/>
            </a:gradFill>
          </p:spPr>
        </p:sp>
      </p:grpSp>
      <p:grpSp>
        <p:nvGrpSpPr>
          <p:cNvPr name="Group 13" id="13"/>
          <p:cNvGrpSpPr/>
          <p:nvPr/>
        </p:nvGrpSpPr>
        <p:grpSpPr>
          <a:xfrm rot="0">
            <a:off x="11824391" y="3645326"/>
            <a:ext cx="2229458" cy="1093023"/>
            <a:chOff x="0" y="0"/>
            <a:chExt cx="2292480" cy="1123920"/>
          </a:xfrm>
        </p:grpSpPr>
        <p:sp>
          <p:nvSpPr>
            <p:cNvPr name="Freeform 14" id="14"/>
            <p:cNvSpPr/>
            <p:nvPr/>
          </p:nvSpPr>
          <p:spPr>
            <a:xfrm flipH="false" flipV="false" rot="0">
              <a:off x="0" y="0"/>
              <a:ext cx="2292477" cy="1123950"/>
            </a:xfrm>
            <a:custGeom>
              <a:avLst/>
              <a:gdLst/>
              <a:ahLst/>
              <a:cxnLst/>
              <a:rect r="r" b="b" t="t" l="l"/>
              <a:pathLst>
                <a:path h="1123950" w="2292477">
                  <a:moveTo>
                    <a:pt x="1290574" y="280924"/>
                  </a:moveTo>
                  <a:cubicBezTo>
                    <a:pt x="1146302" y="0"/>
                    <a:pt x="1146302" y="0"/>
                    <a:pt x="1146302" y="0"/>
                  </a:cubicBezTo>
                  <a:cubicBezTo>
                    <a:pt x="1001903" y="280924"/>
                    <a:pt x="1001903" y="280924"/>
                    <a:pt x="1001903" y="280924"/>
                  </a:cubicBezTo>
                  <a:cubicBezTo>
                    <a:pt x="625221" y="313055"/>
                    <a:pt x="280543" y="441579"/>
                    <a:pt x="0" y="650240"/>
                  </a:cubicBezTo>
                  <a:cubicBezTo>
                    <a:pt x="352679" y="1123950"/>
                    <a:pt x="352679" y="1123950"/>
                    <a:pt x="352679" y="1123950"/>
                  </a:cubicBezTo>
                  <a:cubicBezTo>
                    <a:pt x="577088" y="955294"/>
                    <a:pt x="849630" y="859028"/>
                    <a:pt x="1146302" y="859028"/>
                  </a:cubicBezTo>
                  <a:cubicBezTo>
                    <a:pt x="1442974" y="859028"/>
                    <a:pt x="1715389" y="955421"/>
                    <a:pt x="1939798" y="1123950"/>
                  </a:cubicBezTo>
                  <a:cubicBezTo>
                    <a:pt x="2292477" y="650240"/>
                    <a:pt x="2292477" y="650240"/>
                    <a:pt x="2292477" y="650240"/>
                  </a:cubicBezTo>
                  <a:cubicBezTo>
                    <a:pt x="2011934" y="441452"/>
                    <a:pt x="1667256" y="313055"/>
                    <a:pt x="1290574" y="28092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5" id="15"/>
          <p:cNvGrpSpPr/>
          <p:nvPr/>
        </p:nvGrpSpPr>
        <p:grpSpPr>
          <a:xfrm rot="0">
            <a:off x="11997342" y="4837078"/>
            <a:ext cx="1883556" cy="1883556"/>
            <a:chOff x="0" y="0"/>
            <a:chExt cx="1936800" cy="1936800"/>
          </a:xfrm>
        </p:grpSpPr>
        <p:sp>
          <p:nvSpPr>
            <p:cNvPr name="Freeform 16" id="16"/>
            <p:cNvSpPr/>
            <p:nvPr/>
          </p:nvSpPr>
          <p:spPr>
            <a:xfrm flipH="false" flipV="false" rot="0">
              <a:off x="0" y="0"/>
              <a:ext cx="1936750" cy="1936750"/>
            </a:xfrm>
            <a:custGeom>
              <a:avLst/>
              <a:gdLst/>
              <a:ahLst/>
              <a:cxnLst/>
              <a:rect r="r" b="b" t="t" l="l"/>
              <a:pathLst>
                <a:path h="1936750" w="1936750">
                  <a:moveTo>
                    <a:pt x="0" y="968375"/>
                  </a:moveTo>
                  <a:cubicBezTo>
                    <a:pt x="0" y="433578"/>
                    <a:pt x="433578" y="0"/>
                    <a:pt x="968375" y="0"/>
                  </a:cubicBezTo>
                  <a:cubicBezTo>
                    <a:pt x="1503172" y="0"/>
                    <a:pt x="1936750" y="433578"/>
                    <a:pt x="1936750" y="968375"/>
                  </a:cubicBezTo>
                  <a:cubicBezTo>
                    <a:pt x="1936750" y="1503172"/>
                    <a:pt x="1503172" y="1936750"/>
                    <a:pt x="968375" y="1936750"/>
                  </a:cubicBezTo>
                  <a:cubicBezTo>
                    <a:pt x="433578" y="1936750"/>
                    <a:pt x="0" y="1503172"/>
                    <a:pt x="0" y="968375"/>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7" id="17"/>
          <p:cNvGrpSpPr/>
          <p:nvPr/>
        </p:nvGrpSpPr>
        <p:grpSpPr>
          <a:xfrm rot="0">
            <a:off x="12238213" y="1950126"/>
            <a:ext cx="1404615" cy="1404615"/>
            <a:chOff x="0" y="0"/>
            <a:chExt cx="1444320" cy="1444320"/>
          </a:xfrm>
        </p:grpSpPr>
        <p:sp>
          <p:nvSpPr>
            <p:cNvPr name="Freeform 18" id="18"/>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9" id="19"/>
          <p:cNvGrpSpPr/>
          <p:nvPr/>
        </p:nvGrpSpPr>
        <p:grpSpPr>
          <a:xfrm rot="0">
            <a:off x="15335228" y="4145274"/>
            <a:ext cx="1404615" cy="1405315"/>
            <a:chOff x="0" y="0"/>
            <a:chExt cx="1444320" cy="1445040"/>
          </a:xfrm>
        </p:grpSpPr>
        <p:sp>
          <p:nvSpPr>
            <p:cNvPr name="Freeform 20" id="20"/>
            <p:cNvSpPr/>
            <p:nvPr/>
          </p:nvSpPr>
          <p:spPr>
            <a:xfrm flipH="false" flipV="false" rot="0">
              <a:off x="0" y="0"/>
              <a:ext cx="1444244" cy="1445006"/>
            </a:xfrm>
            <a:custGeom>
              <a:avLst/>
              <a:gdLst/>
              <a:ahLst/>
              <a:cxnLst/>
              <a:rect r="r" b="b" t="t" l="l"/>
              <a:pathLst>
                <a:path h="1445006" w="1444244">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1" id="21"/>
          <p:cNvGrpSpPr/>
          <p:nvPr/>
        </p:nvGrpSpPr>
        <p:grpSpPr>
          <a:xfrm rot="0">
            <a:off x="14180587" y="7721229"/>
            <a:ext cx="1404615" cy="1404615"/>
            <a:chOff x="0" y="0"/>
            <a:chExt cx="1444320" cy="1444320"/>
          </a:xfrm>
        </p:grpSpPr>
        <p:sp>
          <p:nvSpPr>
            <p:cNvPr name="Freeform 22" id="22"/>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3" id="23"/>
          <p:cNvGrpSpPr/>
          <p:nvPr/>
        </p:nvGrpSpPr>
        <p:grpSpPr>
          <a:xfrm rot="0">
            <a:off x="10376364" y="7721229"/>
            <a:ext cx="1404615" cy="1404615"/>
            <a:chOff x="0" y="0"/>
            <a:chExt cx="1444320" cy="1444320"/>
          </a:xfrm>
        </p:grpSpPr>
        <p:sp>
          <p:nvSpPr>
            <p:cNvPr name="Freeform 24" id="24"/>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5" id="25"/>
          <p:cNvGrpSpPr/>
          <p:nvPr/>
        </p:nvGrpSpPr>
        <p:grpSpPr>
          <a:xfrm rot="0">
            <a:off x="9144000" y="4145274"/>
            <a:ext cx="1405315" cy="1405315"/>
            <a:chOff x="0" y="0"/>
            <a:chExt cx="1445040" cy="1445040"/>
          </a:xfrm>
        </p:grpSpPr>
        <p:sp>
          <p:nvSpPr>
            <p:cNvPr name="Freeform 26" id="26"/>
            <p:cNvSpPr/>
            <p:nvPr/>
          </p:nvSpPr>
          <p:spPr>
            <a:xfrm flipH="false" flipV="false" rot="0">
              <a:off x="0" y="0"/>
              <a:ext cx="1445006" cy="1445006"/>
            </a:xfrm>
            <a:custGeom>
              <a:avLst/>
              <a:gdLst/>
              <a:ahLst/>
              <a:cxnLst/>
              <a:rect r="r" b="b" t="t" l="l"/>
              <a:pathLst>
                <a:path h="1445006" w="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true">
              <a:gsLst>
                <a:gs pos="0">
                  <a:srgbClr val="000000">
                    <a:alpha val="100000"/>
                  </a:srgbClr>
                </a:gs>
                <a:gs pos="100000">
                  <a:srgbClr val="555555">
                    <a:alpha val="100000"/>
                  </a:srgbClr>
                </a:gs>
              </a:gsLst>
              <a:lin ang="0"/>
            </a:gradFill>
          </p:spPr>
        </p:sp>
      </p:grpSp>
      <p:sp>
        <p:nvSpPr>
          <p:cNvPr name="TextBox 27" id="27"/>
          <p:cNvSpPr txBox="true"/>
          <p:nvPr/>
        </p:nvSpPr>
        <p:spPr>
          <a:xfrm rot="0">
            <a:off x="1323900" y="1604249"/>
            <a:ext cx="8033444" cy="1144136"/>
          </a:xfrm>
          <a:prstGeom prst="rect">
            <a:avLst/>
          </a:prstGeom>
        </p:spPr>
        <p:txBody>
          <a:bodyPr anchor="t" rtlCol="false" tIns="0" lIns="0" bIns="0" rIns="0">
            <a:spAutoFit/>
          </a:bodyPr>
          <a:lstStyle/>
          <a:p>
            <a:pPr algn="ctr" marL="0" indent="0" lvl="0">
              <a:lnSpc>
                <a:spcPts val="4531"/>
              </a:lnSpc>
              <a:spcBef>
                <a:spcPct val="0"/>
              </a:spcBef>
            </a:pPr>
            <a:r>
              <a:rPr lang="en-US" sz="3283" spc="114">
                <a:solidFill>
                  <a:srgbClr val="010101"/>
                </a:solidFill>
                <a:latin typeface="Archivo Black"/>
              </a:rPr>
              <a:t>ADDITIONAL CLASSIFICATION MODELS</a:t>
            </a:r>
          </a:p>
        </p:txBody>
      </p:sp>
      <p:sp>
        <p:nvSpPr>
          <p:cNvPr name="Freeform 28" id="28"/>
          <p:cNvSpPr/>
          <p:nvPr/>
        </p:nvSpPr>
        <p:spPr>
          <a:xfrm flipH="false" flipV="false" rot="0">
            <a:off x="12541476" y="5292915"/>
            <a:ext cx="795288" cy="629119"/>
          </a:xfrm>
          <a:custGeom>
            <a:avLst/>
            <a:gdLst/>
            <a:ahLst/>
            <a:cxnLst/>
            <a:rect r="r" b="b" t="t" l="l"/>
            <a:pathLst>
              <a:path h="629119" w="795288">
                <a:moveTo>
                  <a:pt x="0" y="0"/>
                </a:moveTo>
                <a:lnTo>
                  <a:pt x="795288" y="0"/>
                </a:lnTo>
                <a:lnTo>
                  <a:pt x="795288" y="629119"/>
                </a:lnTo>
                <a:lnTo>
                  <a:pt x="0" y="6291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9" id="29"/>
          <p:cNvSpPr txBox="true"/>
          <p:nvPr/>
        </p:nvSpPr>
        <p:spPr>
          <a:xfrm rot="0">
            <a:off x="12162976" y="5979047"/>
            <a:ext cx="1552289" cy="285750"/>
          </a:xfrm>
          <a:prstGeom prst="rect">
            <a:avLst/>
          </a:prstGeom>
        </p:spPr>
        <p:txBody>
          <a:bodyPr anchor="t" rtlCol="false" tIns="0" lIns="0" bIns="0" rIns="0">
            <a:spAutoFit/>
          </a:bodyPr>
          <a:lstStyle/>
          <a:p>
            <a:pPr algn="ctr">
              <a:lnSpc>
                <a:spcPts val="2216"/>
              </a:lnSpc>
            </a:pPr>
            <a:r>
              <a:rPr lang="en-US" sz="1847" spc="-36">
                <a:solidFill>
                  <a:srgbClr val="F2F4F5"/>
                </a:solidFill>
                <a:latin typeface="Montserrat Light"/>
              </a:rPr>
              <a:t>ML PROJECT</a:t>
            </a:r>
          </a:p>
        </p:txBody>
      </p:sp>
      <p:sp>
        <p:nvSpPr>
          <p:cNvPr name="Freeform 30" id="30"/>
          <p:cNvSpPr/>
          <p:nvPr/>
        </p:nvSpPr>
        <p:spPr>
          <a:xfrm flipH="false" flipV="false" rot="0">
            <a:off x="14486118" y="8030286"/>
            <a:ext cx="849110" cy="827496"/>
          </a:xfrm>
          <a:custGeom>
            <a:avLst/>
            <a:gdLst/>
            <a:ahLst/>
            <a:cxnLst/>
            <a:rect r="r" b="b" t="t" l="l"/>
            <a:pathLst>
              <a:path h="827496" w="849110">
                <a:moveTo>
                  <a:pt x="0" y="0"/>
                </a:moveTo>
                <a:lnTo>
                  <a:pt x="849110" y="0"/>
                </a:lnTo>
                <a:lnTo>
                  <a:pt x="849110" y="827497"/>
                </a:lnTo>
                <a:lnTo>
                  <a:pt x="0" y="827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1" id="31"/>
          <p:cNvSpPr/>
          <p:nvPr/>
        </p:nvSpPr>
        <p:spPr>
          <a:xfrm flipH="false" flipV="false" rot="0">
            <a:off x="15632519" y="4364397"/>
            <a:ext cx="810032" cy="779103"/>
          </a:xfrm>
          <a:custGeom>
            <a:avLst/>
            <a:gdLst/>
            <a:ahLst/>
            <a:cxnLst/>
            <a:rect r="r" b="b" t="t" l="l"/>
            <a:pathLst>
              <a:path h="779103" w="810032">
                <a:moveTo>
                  <a:pt x="0" y="0"/>
                </a:moveTo>
                <a:lnTo>
                  <a:pt x="810032" y="0"/>
                </a:lnTo>
                <a:lnTo>
                  <a:pt x="810032" y="779103"/>
                </a:lnTo>
                <a:lnTo>
                  <a:pt x="0" y="7791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2" id="32"/>
          <p:cNvSpPr/>
          <p:nvPr/>
        </p:nvSpPr>
        <p:spPr>
          <a:xfrm flipH="false" flipV="false" rot="0">
            <a:off x="10628887" y="7989290"/>
            <a:ext cx="899568" cy="868492"/>
          </a:xfrm>
          <a:custGeom>
            <a:avLst/>
            <a:gdLst/>
            <a:ahLst/>
            <a:cxnLst/>
            <a:rect r="r" b="b" t="t" l="l"/>
            <a:pathLst>
              <a:path h="868492" w="899568">
                <a:moveTo>
                  <a:pt x="0" y="0"/>
                </a:moveTo>
                <a:lnTo>
                  <a:pt x="899568" y="0"/>
                </a:lnTo>
                <a:lnTo>
                  <a:pt x="899568" y="868493"/>
                </a:lnTo>
                <a:lnTo>
                  <a:pt x="0" y="8684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3" id="33"/>
          <p:cNvSpPr/>
          <p:nvPr/>
        </p:nvSpPr>
        <p:spPr>
          <a:xfrm flipH="false" flipV="false" rot="0">
            <a:off x="12541476" y="2268825"/>
            <a:ext cx="787256" cy="767216"/>
          </a:xfrm>
          <a:custGeom>
            <a:avLst/>
            <a:gdLst/>
            <a:ahLst/>
            <a:cxnLst/>
            <a:rect r="r" b="b" t="t" l="l"/>
            <a:pathLst>
              <a:path h="767216" w="787256">
                <a:moveTo>
                  <a:pt x="0" y="0"/>
                </a:moveTo>
                <a:lnTo>
                  <a:pt x="787256" y="0"/>
                </a:lnTo>
                <a:lnTo>
                  <a:pt x="787256" y="767216"/>
                </a:lnTo>
                <a:lnTo>
                  <a:pt x="0" y="76721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4" id="34"/>
          <p:cNvSpPr/>
          <p:nvPr/>
        </p:nvSpPr>
        <p:spPr>
          <a:xfrm flipH="false" flipV="false" rot="0">
            <a:off x="9357344" y="4301671"/>
            <a:ext cx="978628" cy="991244"/>
          </a:xfrm>
          <a:custGeom>
            <a:avLst/>
            <a:gdLst/>
            <a:ahLst/>
            <a:cxnLst/>
            <a:rect r="r" b="b" t="t" l="l"/>
            <a:pathLst>
              <a:path h="991244" w="978628">
                <a:moveTo>
                  <a:pt x="0" y="0"/>
                </a:moveTo>
                <a:lnTo>
                  <a:pt x="978627" y="0"/>
                </a:lnTo>
                <a:lnTo>
                  <a:pt x="978627" y="991244"/>
                </a:lnTo>
                <a:lnTo>
                  <a:pt x="0" y="9912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5" id="35"/>
          <p:cNvSpPr txBox="true"/>
          <p:nvPr/>
        </p:nvSpPr>
        <p:spPr>
          <a:xfrm rot="0">
            <a:off x="1451906" y="3875313"/>
            <a:ext cx="2246916" cy="348310"/>
          </a:xfrm>
          <a:prstGeom prst="rect">
            <a:avLst/>
          </a:prstGeom>
        </p:spPr>
        <p:txBody>
          <a:bodyPr anchor="t" rtlCol="false" tIns="0" lIns="0" bIns="0" rIns="0">
            <a:spAutoFit/>
          </a:bodyPr>
          <a:lstStyle/>
          <a:p>
            <a:pPr algn="ctr">
              <a:lnSpc>
                <a:spcPts val="2641"/>
              </a:lnSpc>
              <a:spcBef>
                <a:spcPct val="0"/>
              </a:spcBef>
            </a:pPr>
            <a:r>
              <a:rPr lang="en-US" sz="1887" spc="-37">
                <a:solidFill>
                  <a:srgbClr val="010101"/>
                </a:solidFill>
                <a:latin typeface="Montserrat Light Bold"/>
              </a:rPr>
              <a:t>LSTM</a:t>
            </a:r>
          </a:p>
        </p:txBody>
      </p:sp>
      <p:sp>
        <p:nvSpPr>
          <p:cNvPr name="TextBox 36" id="36"/>
          <p:cNvSpPr txBox="true"/>
          <p:nvPr/>
        </p:nvSpPr>
        <p:spPr>
          <a:xfrm rot="0">
            <a:off x="1451906" y="4303985"/>
            <a:ext cx="2246916" cy="908852"/>
          </a:xfrm>
          <a:prstGeom prst="rect">
            <a:avLst/>
          </a:prstGeom>
        </p:spPr>
        <p:txBody>
          <a:bodyPr anchor="t" rtlCol="false" tIns="0" lIns="0" bIns="0" rIns="0">
            <a:spAutoFit/>
          </a:bodyPr>
          <a:lstStyle/>
          <a:p>
            <a:pPr algn="ctr">
              <a:lnSpc>
                <a:spcPts val="2405"/>
              </a:lnSpc>
              <a:spcBef>
                <a:spcPct val="0"/>
              </a:spcBef>
            </a:pPr>
            <a:r>
              <a:rPr lang="en-US" sz="1718">
                <a:solidFill>
                  <a:srgbClr val="010101"/>
                </a:solidFill>
                <a:latin typeface="Montserrat Light"/>
              </a:rPr>
              <a:t>LSTM outperformed with accuracy of 72%.</a:t>
            </a:r>
          </a:p>
        </p:txBody>
      </p:sp>
      <p:sp>
        <p:nvSpPr>
          <p:cNvPr name="TextBox 37" id="37"/>
          <p:cNvSpPr txBox="true"/>
          <p:nvPr/>
        </p:nvSpPr>
        <p:spPr>
          <a:xfrm rot="0">
            <a:off x="2126021" y="2940791"/>
            <a:ext cx="898685" cy="892612"/>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01</a:t>
            </a:r>
          </a:p>
        </p:txBody>
      </p:sp>
      <p:sp>
        <p:nvSpPr>
          <p:cNvPr name="TextBox 38" id="38"/>
          <p:cNvSpPr txBox="true"/>
          <p:nvPr/>
        </p:nvSpPr>
        <p:spPr>
          <a:xfrm rot="0">
            <a:off x="4056687" y="3875313"/>
            <a:ext cx="2246916" cy="348310"/>
          </a:xfrm>
          <a:prstGeom prst="rect">
            <a:avLst/>
          </a:prstGeom>
        </p:spPr>
        <p:txBody>
          <a:bodyPr anchor="t" rtlCol="false" tIns="0" lIns="0" bIns="0" rIns="0">
            <a:spAutoFit/>
          </a:bodyPr>
          <a:lstStyle/>
          <a:p>
            <a:pPr algn="ctr">
              <a:lnSpc>
                <a:spcPts val="2641"/>
              </a:lnSpc>
              <a:spcBef>
                <a:spcPct val="0"/>
              </a:spcBef>
            </a:pPr>
            <a:r>
              <a:rPr lang="en-US" sz="1887" spc="-37">
                <a:solidFill>
                  <a:srgbClr val="010101"/>
                </a:solidFill>
                <a:latin typeface="Montserrat Light Bold"/>
              </a:rPr>
              <a:t>Xgboost</a:t>
            </a:r>
          </a:p>
        </p:txBody>
      </p:sp>
      <p:sp>
        <p:nvSpPr>
          <p:cNvPr name="TextBox 39" id="39"/>
          <p:cNvSpPr txBox="true"/>
          <p:nvPr/>
        </p:nvSpPr>
        <p:spPr>
          <a:xfrm rot="0">
            <a:off x="4056687" y="4303985"/>
            <a:ext cx="2246916" cy="908852"/>
          </a:xfrm>
          <a:prstGeom prst="rect">
            <a:avLst/>
          </a:prstGeom>
        </p:spPr>
        <p:txBody>
          <a:bodyPr anchor="t" rtlCol="false" tIns="0" lIns="0" bIns="0" rIns="0">
            <a:spAutoFit/>
          </a:bodyPr>
          <a:lstStyle/>
          <a:p>
            <a:pPr algn="ctr">
              <a:lnSpc>
                <a:spcPts val="2405"/>
              </a:lnSpc>
              <a:spcBef>
                <a:spcPct val="0"/>
              </a:spcBef>
            </a:pPr>
            <a:r>
              <a:rPr lang="en-US" sz="1718">
                <a:solidFill>
                  <a:srgbClr val="010101"/>
                </a:solidFill>
                <a:latin typeface="Montserrat Light"/>
              </a:rPr>
              <a:t>Xgboost outperformed with accuracy of 63%.</a:t>
            </a:r>
          </a:p>
        </p:txBody>
      </p:sp>
      <p:sp>
        <p:nvSpPr>
          <p:cNvPr name="TextBox 40" id="40"/>
          <p:cNvSpPr txBox="true"/>
          <p:nvPr/>
        </p:nvSpPr>
        <p:spPr>
          <a:xfrm rot="0">
            <a:off x="4730802" y="2940791"/>
            <a:ext cx="898685" cy="892612"/>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02</a:t>
            </a:r>
          </a:p>
        </p:txBody>
      </p:sp>
      <p:sp>
        <p:nvSpPr>
          <p:cNvPr name="TextBox 41" id="41"/>
          <p:cNvSpPr txBox="true"/>
          <p:nvPr/>
        </p:nvSpPr>
        <p:spPr>
          <a:xfrm rot="0">
            <a:off x="1451906" y="6827843"/>
            <a:ext cx="2246916" cy="348310"/>
          </a:xfrm>
          <a:prstGeom prst="rect">
            <a:avLst/>
          </a:prstGeom>
        </p:spPr>
        <p:txBody>
          <a:bodyPr anchor="t" rtlCol="false" tIns="0" lIns="0" bIns="0" rIns="0">
            <a:spAutoFit/>
          </a:bodyPr>
          <a:lstStyle/>
          <a:p>
            <a:pPr algn="ctr">
              <a:lnSpc>
                <a:spcPts val="2641"/>
              </a:lnSpc>
              <a:spcBef>
                <a:spcPct val="0"/>
              </a:spcBef>
            </a:pPr>
            <a:r>
              <a:rPr lang="en-US" sz="1887" spc="-37">
                <a:solidFill>
                  <a:srgbClr val="010101"/>
                </a:solidFill>
                <a:latin typeface="Montserrat Light Bold"/>
              </a:rPr>
              <a:t>Catboost</a:t>
            </a:r>
          </a:p>
        </p:txBody>
      </p:sp>
      <p:sp>
        <p:nvSpPr>
          <p:cNvPr name="TextBox 42" id="42"/>
          <p:cNvSpPr txBox="true"/>
          <p:nvPr/>
        </p:nvSpPr>
        <p:spPr>
          <a:xfrm rot="0">
            <a:off x="1451906" y="7256515"/>
            <a:ext cx="2246916" cy="908852"/>
          </a:xfrm>
          <a:prstGeom prst="rect">
            <a:avLst/>
          </a:prstGeom>
        </p:spPr>
        <p:txBody>
          <a:bodyPr anchor="t" rtlCol="false" tIns="0" lIns="0" bIns="0" rIns="0">
            <a:spAutoFit/>
          </a:bodyPr>
          <a:lstStyle/>
          <a:p>
            <a:pPr algn="ctr">
              <a:lnSpc>
                <a:spcPts val="2405"/>
              </a:lnSpc>
              <a:spcBef>
                <a:spcPct val="0"/>
              </a:spcBef>
            </a:pPr>
            <a:r>
              <a:rPr lang="en-US" sz="1718">
                <a:solidFill>
                  <a:srgbClr val="010101"/>
                </a:solidFill>
                <a:latin typeface="Montserrat Light"/>
              </a:rPr>
              <a:t>Catboost outperformed with accuracy of 60%.</a:t>
            </a:r>
          </a:p>
        </p:txBody>
      </p:sp>
      <p:sp>
        <p:nvSpPr>
          <p:cNvPr name="TextBox 43" id="43"/>
          <p:cNvSpPr txBox="true"/>
          <p:nvPr/>
        </p:nvSpPr>
        <p:spPr>
          <a:xfrm rot="0">
            <a:off x="2126021" y="5893322"/>
            <a:ext cx="898685" cy="892612"/>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03</a:t>
            </a:r>
          </a:p>
        </p:txBody>
      </p:sp>
      <p:sp>
        <p:nvSpPr>
          <p:cNvPr name="TextBox 44" id="44"/>
          <p:cNvSpPr txBox="true"/>
          <p:nvPr/>
        </p:nvSpPr>
        <p:spPr>
          <a:xfrm rot="0">
            <a:off x="4056687" y="6827843"/>
            <a:ext cx="2246916" cy="348310"/>
          </a:xfrm>
          <a:prstGeom prst="rect">
            <a:avLst/>
          </a:prstGeom>
        </p:spPr>
        <p:txBody>
          <a:bodyPr anchor="t" rtlCol="false" tIns="0" lIns="0" bIns="0" rIns="0">
            <a:spAutoFit/>
          </a:bodyPr>
          <a:lstStyle/>
          <a:p>
            <a:pPr algn="ctr">
              <a:lnSpc>
                <a:spcPts val="2641"/>
              </a:lnSpc>
              <a:spcBef>
                <a:spcPct val="0"/>
              </a:spcBef>
            </a:pPr>
            <a:r>
              <a:rPr lang="en-US" sz="1887" spc="-37">
                <a:solidFill>
                  <a:srgbClr val="010101"/>
                </a:solidFill>
                <a:latin typeface="Montserrat Light Bold"/>
              </a:rPr>
              <a:t>KNN</a:t>
            </a:r>
          </a:p>
        </p:txBody>
      </p:sp>
      <p:sp>
        <p:nvSpPr>
          <p:cNvPr name="TextBox 45" id="45"/>
          <p:cNvSpPr txBox="true"/>
          <p:nvPr/>
        </p:nvSpPr>
        <p:spPr>
          <a:xfrm rot="0">
            <a:off x="4056687" y="7256515"/>
            <a:ext cx="2246916" cy="908852"/>
          </a:xfrm>
          <a:prstGeom prst="rect">
            <a:avLst/>
          </a:prstGeom>
        </p:spPr>
        <p:txBody>
          <a:bodyPr anchor="t" rtlCol="false" tIns="0" lIns="0" bIns="0" rIns="0">
            <a:spAutoFit/>
          </a:bodyPr>
          <a:lstStyle/>
          <a:p>
            <a:pPr algn="ctr">
              <a:lnSpc>
                <a:spcPts val="2405"/>
              </a:lnSpc>
              <a:spcBef>
                <a:spcPct val="0"/>
              </a:spcBef>
            </a:pPr>
            <a:r>
              <a:rPr lang="en-US" sz="1718">
                <a:solidFill>
                  <a:srgbClr val="010101"/>
                </a:solidFill>
                <a:latin typeface="Montserrat Light"/>
              </a:rPr>
              <a:t>KNN outperformed with accuracy of 60%.</a:t>
            </a:r>
          </a:p>
        </p:txBody>
      </p:sp>
      <p:sp>
        <p:nvSpPr>
          <p:cNvPr name="TextBox 46" id="46"/>
          <p:cNvSpPr txBox="true"/>
          <p:nvPr/>
        </p:nvSpPr>
        <p:spPr>
          <a:xfrm rot="0">
            <a:off x="4730802" y="5893322"/>
            <a:ext cx="898685" cy="892612"/>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04</a:t>
            </a:r>
          </a:p>
        </p:txBody>
      </p:sp>
      <p:sp>
        <p:nvSpPr>
          <p:cNvPr name="TextBox 47" id="47"/>
          <p:cNvSpPr txBox="true"/>
          <p:nvPr/>
        </p:nvSpPr>
        <p:spPr>
          <a:xfrm rot="0">
            <a:off x="6665553" y="6867690"/>
            <a:ext cx="2246916" cy="348310"/>
          </a:xfrm>
          <a:prstGeom prst="rect">
            <a:avLst/>
          </a:prstGeom>
        </p:spPr>
        <p:txBody>
          <a:bodyPr anchor="t" rtlCol="false" tIns="0" lIns="0" bIns="0" rIns="0">
            <a:spAutoFit/>
          </a:bodyPr>
          <a:lstStyle/>
          <a:p>
            <a:pPr algn="ctr">
              <a:lnSpc>
                <a:spcPts val="2641"/>
              </a:lnSpc>
              <a:spcBef>
                <a:spcPct val="0"/>
              </a:spcBef>
            </a:pPr>
            <a:r>
              <a:rPr lang="en-US" sz="1887" spc="-37">
                <a:solidFill>
                  <a:srgbClr val="010101"/>
                </a:solidFill>
                <a:latin typeface="Montserrat Light Bold"/>
              </a:rPr>
              <a:t>GaussianNB</a:t>
            </a:r>
          </a:p>
        </p:txBody>
      </p:sp>
      <p:sp>
        <p:nvSpPr>
          <p:cNvPr name="TextBox 48" id="48"/>
          <p:cNvSpPr txBox="true"/>
          <p:nvPr/>
        </p:nvSpPr>
        <p:spPr>
          <a:xfrm rot="0">
            <a:off x="6665553" y="7296361"/>
            <a:ext cx="2246916" cy="908852"/>
          </a:xfrm>
          <a:prstGeom prst="rect">
            <a:avLst/>
          </a:prstGeom>
        </p:spPr>
        <p:txBody>
          <a:bodyPr anchor="t" rtlCol="false" tIns="0" lIns="0" bIns="0" rIns="0">
            <a:spAutoFit/>
          </a:bodyPr>
          <a:lstStyle/>
          <a:p>
            <a:pPr algn="ctr">
              <a:lnSpc>
                <a:spcPts val="2405"/>
              </a:lnSpc>
              <a:spcBef>
                <a:spcPct val="0"/>
              </a:spcBef>
            </a:pPr>
            <a:r>
              <a:rPr lang="en-US" sz="1718">
                <a:solidFill>
                  <a:srgbClr val="010101"/>
                </a:solidFill>
                <a:latin typeface="Montserrat Light"/>
              </a:rPr>
              <a:t>GaussianNB outperformed with accuracy of 55%.</a:t>
            </a:r>
          </a:p>
        </p:txBody>
      </p:sp>
      <p:sp>
        <p:nvSpPr>
          <p:cNvPr name="TextBox 49" id="49"/>
          <p:cNvSpPr txBox="true"/>
          <p:nvPr/>
        </p:nvSpPr>
        <p:spPr>
          <a:xfrm rot="0">
            <a:off x="7339668" y="5933168"/>
            <a:ext cx="898685" cy="892612"/>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05</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764344">
            <a:off x="7499531" y="-923721"/>
            <a:ext cx="1088513" cy="11908815"/>
            <a:chOff x="0" y="0"/>
            <a:chExt cx="286687" cy="3136478"/>
          </a:xfrm>
        </p:grpSpPr>
        <p:sp>
          <p:nvSpPr>
            <p:cNvPr name="Freeform 3" id="3"/>
            <p:cNvSpPr/>
            <p:nvPr/>
          </p:nvSpPr>
          <p:spPr>
            <a:xfrm flipH="false" flipV="false" rot="0">
              <a:off x="0" y="0"/>
              <a:ext cx="286687" cy="3136478"/>
            </a:xfrm>
            <a:custGeom>
              <a:avLst/>
              <a:gdLst/>
              <a:ahLst/>
              <a:cxnLst/>
              <a:rect r="r" b="b" t="t" l="l"/>
              <a:pathLst>
                <a:path h="3136478" w="286687">
                  <a:moveTo>
                    <a:pt x="0" y="0"/>
                  </a:moveTo>
                  <a:lnTo>
                    <a:pt x="286687" y="0"/>
                  </a:lnTo>
                  <a:lnTo>
                    <a:pt x="286687" y="3136478"/>
                  </a:lnTo>
                  <a:lnTo>
                    <a:pt x="0" y="3136478"/>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4" id="4"/>
            <p:cNvSpPr txBox="true"/>
            <p:nvPr/>
          </p:nvSpPr>
          <p:spPr>
            <a:xfrm>
              <a:off x="0" y="-19050"/>
              <a:ext cx="286687" cy="315552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34830" y="0"/>
            <a:ext cx="8763456" cy="10287000"/>
            <a:chOff x="0" y="0"/>
            <a:chExt cx="8763456" cy="10287000"/>
          </a:xfrm>
        </p:grpSpPr>
        <p:sp>
          <p:nvSpPr>
            <p:cNvPr name="Freeform 6" id="6"/>
            <p:cNvSpPr/>
            <p:nvPr/>
          </p:nvSpPr>
          <p:spPr>
            <a:xfrm flipH="false" flipV="false" rot="0">
              <a:off x="0" y="0"/>
              <a:ext cx="8763455" cy="10287000"/>
            </a:xfrm>
            <a:custGeom>
              <a:avLst/>
              <a:gdLst/>
              <a:ahLst/>
              <a:cxnLst/>
              <a:rect r="r" b="b" t="t" l="l"/>
              <a:pathLst>
                <a:path h="10287000" w="8763455">
                  <a:moveTo>
                    <a:pt x="8763455" y="762"/>
                  </a:moveTo>
                  <a:cubicBezTo>
                    <a:pt x="8759307" y="20447"/>
                    <a:pt x="8755548" y="40132"/>
                    <a:pt x="8751011" y="59690"/>
                  </a:cubicBezTo>
                  <a:cubicBezTo>
                    <a:pt x="8653659" y="485521"/>
                    <a:pt x="8556179" y="911225"/>
                    <a:pt x="8458826" y="1337056"/>
                  </a:cubicBezTo>
                  <a:cubicBezTo>
                    <a:pt x="8314938" y="1966722"/>
                    <a:pt x="8171438" y="2596388"/>
                    <a:pt x="8027420" y="3225927"/>
                  </a:cubicBezTo>
                  <a:cubicBezTo>
                    <a:pt x="7850477" y="3999103"/>
                    <a:pt x="7673014" y="4772152"/>
                    <a:pt x="7496070" y="5545328"/>
                  </a:cubicBezTo>
                  <a:cubicBezTo>
                    <a:pt x="7343625" y="6211443"/>
                    <a:pt x="7191441" y="6877558"/>
                    <a:pt x="7039127" y="7543800"/>
                  </a:cubicBezTo>
                  <a:cubicBezTo>
                    <a:pt x="6905349" y="8129016"/>
                    <a:pt x="6771832" y="8714105"/>
                    <a:pt x="6637795" y="9299194"/>
                  </a:cubicBezTo>
                  <a:cubicBezTo>
                    <a:pt x="6562480" y="9628251"/>
                    <a:pt x="6486518" y="9957181"/>
                    <a:pt x="6410814" y="10286238"/>
                  </a:cubicBezTo>
                  <a:cubicBezTo>
                    <a:pt x="4286320" y="10286238"/>
                    <a:pt x="2161956" y="10286111"/>
                    <a:pt x="37592" y="10287000"/>
                  </a:cubicBezTo>
                  <a:cubicBezTo>
                    <a:pt x="6870" y="10287000"/>
                    <a:pt x="0" y="10280269"/>
                    <a:pt x="0" y="10250043"/>
                  </a:cubicBezTo>
                  <a:cubicBezTo>
                    <a:pt x="778" y="6845681"/>
                    <a:pt x="778" y="3441319"/>
                    <a:pt x="0" y="36957"/>
                  </a:cubicBezTo>
                  <a:cubicBezTo>
                    <a:pt x="0" y="6731"/>
                    <a:pt x="6870" y="0"/>
                    <a:pt x="37592" y="0"/>
                  </a:cubicBezTo>
                  <a:cubicBezTo>
                    <a:pt x="2946214" y="762"/>
                    <a:pt x="5854834" y="762"/>
                    <a:pt x="8763455" y="762"/>
                  </a:cubicBezTo>
                  <a:close/>
                </a:path>
              </a:pathLst>
            </a:custGeom>
            <a:blipFill>
              <a:blip r:embed="rId2"/>
              <a:stretch>
                <a:fillRect l="-43855" t="0" r="-43855" b="0"/>
              </a:stretch>
            </a:blipFill>
          </p:spPr>
        </p:sp>
      </p:grpSp>
      <p:grpSp>
        <p:nvGrpSpPr>
          <p:cNvPr name="Group 7" id="7"/>
          <p:cNvGrpSpPr/>
          <p:nvPr/>
        </p:nvGrpSpPr>
        <p:grpSpPr>
          <a:xfrm rot="0">
            <a:off x="5683558" y="984829"/>
            <a:ext cx="9870338" cy="8273471"/>
            <a:chOff x="0" y="0"/>
            <a:chExt cx="2599595" cy="2179021"/>
          </a:xfrm>
        </p:grpSpPr>
        <p:sp>
          <p:nvSpPr>
            <p:cNvPr name="Freeform 8" id="8"/>
            <p:cNvSpPr/>
            <p:nvPr/>
          </p:nvSpPr>
          <p:spPr>
            <a:xfrm flipH="false" flipV="false" rot="0">
              <a:off x="0" y="0"/>
              <a:ext cx="2599595" cy="2179021"/>
            </a:xfrm>
            <a:custGeom>
              <a:avLst/>
              <a:gdLst/>
              <a:ahLst/>
              <a:cxnLst/>
              <a:rect r="r" b="b" t="t" l="l"/>
              <a:pathLst>
                <a:path h="2179021" w="2599595">
                  <a:moveTo>
                    <a:pt x="20393" y="0"/>
                  </a:moveTo>
                  <a:lnTo>
                    <a:pt x="2579202" y="0"/>
                  </a:lnTo>
                  <a:cubicBezTo>
                    <a:pt x="2584610" y="0"/>
                    <a:pt x="2589798" y="2149"/>
                    <a:pt x="2593622" y="5973"/>
                  </a:cubicBezTo>
                  <a:cubicBezTo>
                    <a:pt x="2597447" y="9798"/>
                    <a:pt x="2599595" y="14985"/>
                    <a:pt x="2599595" y="20393"/>
                  </a:cubicBezTo>
                  <a:lnTo>
                    <a:pt x="2599595" y="2158628"/>
                  </a:lnTo>
                  <a:cubicBezTo>
                    <a:pt x="2599595" y="2164037"/>
                    <a:pt x="2597447" y="2169224"/>
                    <a:pt x="2593622" y="2173048"/>
                  </a:cubicBezTo>
                  <a:cubicBezTo>
                    <a:pt x="2589798" y="2176873"/>
                    <a:pt x="2584610" y="2179021"/>
                    <a:pt x="2579202" y="2179021"/>
                  </a:cubicBezTo>
                  <a:lnTo>
                    <a:pt x="20393" y="2179021"/>
                  </a:lnTo>
                  <a:cubicBezTo>
                    <a:pt x="14985" y="2179021"/>
                    <a:pt x="9798" y="2176873"/>
                    <a:pt x="5973" y="2173048"/>
                  </a:cubicBezTo>
                  <a:cubicBezTo>
                    <a:pt x="2149" y="2169224"/>
                    <a:pt x="0" y="2164037"/>
                    <a:pt x="0" y="2158628"/>
                  </a:cubicBezTo>
                  <a:lnTo>
                    <a:pt x="0" y="20393"/>
                  </a:lnTo>
                  <a:cubicBezTo>
                    <a:pt x="0" y="14985"/>
                    <a:pt x="2149" y="9798"/>
                    <a:pt x="5973" y="5973"/>
                  </a:cubicBezTo>
                  <a:cubicBezTo>
                    <a:pt x="9798" y="2149"/>
                    <a:pt x="14985" y="0"/>
                    <a:pt x="20393" y="0"/>
                  </a:cubicBezTo>
                  <a:close/>
                </a:path>
              </a:pathLst>
            </a:custGeom>
            <a:solidFill>
              <a:srgbClr val="FFFFFF">
                <a:alpha val="58824"/>
              </a:srgbClr>
            </a:solidFill>
            <a:ln w="38100" cap="rnd">
              <a:solidFill>
                <a:srgbClr val="000000">
                  <a:alpha val="58824"/>
                </a:srgbClr>
              </a:solidFill>
              <a:prstDash val="solid"/>
              <a:round/>
            </a:ln>
          </p:spPr>
        </p:sp>
        <p:sp>
          <p:nvSpPr>
            <p:cNvPr name="TextBox 9" id="9"/>
            <p:cNvSpPr txBox="true"/>
            <p:nvPr/>
          </p:nvSpPr>
          <p:spPr>
            <a:xfrm>
              <a:off x="0" y="-19050"/>
              <a:ext cx="2599595" cy="2198071"/>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7991617" y="1593771"/>
            <a:ext cx="4921232"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SUMMARY</a:t>
            </a:r>
          </a:p>
        </p:txBody>
      </p:sp>
      <p:sp>
        <p:nvSpPr>
          <p:cNvPr name="TextBox 11" id="11"/>
          <p:cNvSpPr txBox="true"/>
          <p:nvPr/>
        </p:nvSpPr>
        <p:spPr>
          <a:xfrm rot="0">
            <a:off x="7245019" y="3102827"/>
            <a:ext cx="6747415" cy="5407659"/>
          </a:xfrm>
          <a:prstGeom prst="rect">
            <a:avLst/>
          </a:prstGeom>
        </p:spPr>
        <p:txBody>
          <a:bodyPr anchor="t" rtlCol="false" tIns="0" lIns="0" bIns="0" rIns="0">
            <a:spAutoFit/>
          </a:bodyPr>
          <a:lstStyle/>
          <a:p>
            <a:pPr algn="ctr">
              <a:lnSpc>
                <a:spcPts val="4340"/>
              </a:lnSpc>
            </a:pPr>
            <a:r>
              <a:rPr lang="en-US" sz="3100">
                <a:solidFill>
                  <a:srgbClr val="010101"/>
                </a:solidFill>
                <a:latin typeface="Canva Sans Bold"/>
              </a:rPr>
              <a:t>This project, leveraging Kaggle datasets, integrates LSTM, BiLSTM, ESN, SVM, and MLP models for accurate prediction of Ethereum prices and classification of price movements. The combined models offer valuable insights into cryptocurrency trends, empowering informed decision-making.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DAF5OnDGvqc</dc:identifier>
  <dcterms:modified xsi:type="dcterms:W3CDTF">2011-08-01T06:04:30Z</dcterms:modified>
  <cp:revision>1</cp:revision>
  <dc:title>Ethereum Price Forecasting</dc:title>
</cp:coreProperties>
</file>